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ifmd8pS2bv/0oBICO5fLUjdBK1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A033DD4-2FFC-4E17-9969-ED35CEC6391D}">
  <a:tblStyle styleId="{4A033DD4-2FFC-4E17-9969-ED35CEC6391D}" styleName="Table_0">
    <a:wholeTbl>
      <a:tcTxStyle b="off" i="off">
        <a:font>
          <a:latin typeface="Sagona Book"/>
          <a:ea typeface="Sagona Book"/>
          <a:cs typeface="Sagona 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3E8"/>
          </a:solidFill>
        </a:fill>
      </a:tcStyle>
    </a:wholeTbl>
    <a:band1H>
      <a:tcTxStyle/>
      <a:tcStyle>
        <a:fill>
          <a:solidFill>
            <a:srgbClr val="CCE6CE"/>
          </a:solidFill>
        </a:fill>
      </a:tcStyle>
    </a:band1H>
    <a:band2H>
      <a:tcTxStyle/>
    </a:band2H>
    <a:band1V>
      <a:tcTxStyle/>
      <a:tcStyle>
        <a:fill>
          <a:solidFill>
            <a:srgbClr val="CCE6CE"/>
          </a:solidFill>
        </a:fill>
      </a:tcStyle>
    </a:band1V>
    <a:band2V>
      <a:tcTxStyle/>
    </a:band2V>
    <a:lastCol>
      <a:tcTxStyle b="on" i="off">
        <a:font>
          <a:latin typeface="Sagona Book"/>
          <a:ea typeface="Sagona Book"/>
          <a:cs typeface="Sagona Book"/>
        </a:font>
        <a:schemeClr val="lt1"/>
      </a:tcTxStyle>
      <a:tcStyle>
        <a:fill>
          <a:solidFill>
            <a:schemeClr val="accent1"/>
          </a:solidFill>
        </a:fill>
      </a:tcStyle>
    </a:lastCol>
    <a:firstCol>
      <a:tcTxStyle b="on" i="off">
        <a:font>
          <a:latin typeface="Sagona Book"/>
          <a:ea typeface="Sagona Book"/>
          <a:cs typeface="Sagona Book"/>
        </a:font>
        <a:schemeClr val="lt1"/>
      </a:tcTxStyle>
      <a:tcStyle>
        <a:fill>
          <a:solidFill>
            <a:schemeClr val="accent1"/>
          </a:solidFill>
        </a:fill>
      </a:tcStyle>
    </a:firstCol>
    <a:lastRow>
      <a:tcTxStyle b="on" i="off">
        <a:font>
          <a:latin typeface="Sagona Book"/>
          <a:ea typeface="Sagona Book"/>
          <a:cs typeface="Sagona 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gona Book"/>
          <a:ea typeface="Sagona Book"/>
          <a:cs typeface="Sagona 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7270932-DBB4-4375-A5D1-50CDD8AAA70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6446E16-5569-431E-BC3C-4EC9D1E64CA3}"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customschemas.google.com/relationships/presentationmetadata" Target="metadata"/><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adee5d03c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6adee5d03c_4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adee5d03c_6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adee5d03c_6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3f7f85b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3f7f85b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3f7f85bd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3f7f85b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3f7f85bd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3f7f85b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adee5d03c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adee5d03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adee5d03c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adee5d03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adee5d03c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adee5d03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adee5d03c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adee5d03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adee5d03c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adee5d03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adee5d03c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adee5d03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adee5d03c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adee5d03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adee5d03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adee5d0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adee5d03c_1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adee5d03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adee5d03c_5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adee5d03c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adee5d03c_6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adee5d03c_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40d0b2c1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40d0b2c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adee5d03c_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adee5d03c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404e1a2a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404e1a2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adee5d03c_6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adee5d03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adee5d03c_6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adee5d03c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adee5d03c_6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adee5d03c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adee5d03c_6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adee5d03c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adee5d03c_6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adee5d03c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adee5d03c_6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adee5d03c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adee5d03c_6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adee5d03c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adee5d03c_6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adee5d03c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adee5d03c_6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adee5d03c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adee5d03c_6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adee5d03c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6adee5d03c_6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adee5d03c_6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adee5d03c_6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adee5d03c_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adee5d03c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adee5d03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adee5d03c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adee5d03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Need to check why Species Culux Pipien / Restuans appeared 2 times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adee5d03c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adee5d03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adee5d03c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adee5d03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adee5d03c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adee5d03c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adee5d03c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adee5d03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adee5d03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6adee5d03c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adee5d03c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6adee5d03c_4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adee5d03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6adee5d03c_4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adee5d03c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6adee5d03c_4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3" name="Shape 13"/>
        <p:cNvGrpSpPr/>
        <p:nvPr/>
      </p:nvGrpSpPr>
      <p:grpSpPr>
        <a:xfrm>
          <a:off x="0" y="0"/>
          <a:ext cx="0" cy="0"/>
          <a:chOff x="0" y="0"/>
          <a:chExt cx="0" cy="0"/>
        </a:xfrm>
      </p:grpSpPr>
      <p:sp>
        <p:nvSpPr>
          <p:cNvPr id="14" name="Google Shape;14;p1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Arial"/>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lt1"/>
                </a:solidFill>
                <a:latin typeface="Arial"/>
                <a:ea typeface="Arial"/>
                <a:cs typeface="Arial"/>
                <a:sym typeface="Arial"/>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12"/>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8" name="Google Shape;18;p1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83" name="Shape 83"/>
        <p:cNvGrpSpPr/>
        <p:nvPr/>
      </p:nvGrpSpPr>
      <p:grpSpPr>
        <a:xfrm>
          <a:off x="0" y="0"/>
          <a:ext cx="0" cy="0"/>
          <a:chOff x="0" y="0"/>
          <a:chExt cx="0" cy="0"/>
        </a:xfrm>
      </p:grpSpPr>
      <p:sp>
        <p:nvSpPr>
          <p:cNvPr id="84" name="Google Shape;84;p20"/>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0"/>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7" name="Google Shape;87;p20"/>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8" name="Google Shape;88;p20"/>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0"/>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Arial"/>
                <a:ea typeface="Arial"/>
                <a:cs typeface="Arial"/>
                <a:sym typeface="Arial"/>
              </a:defRPr>
            </a:lvl1pPr>
            <a:lvl2pPr indent="0" lvl="1" marL="0" algn="l">
              <a:spcBef>
                <a:spcPts val="0"/>
              </a:spcBef>
              <a:buNone/>
              <a:defRPr sz="800">
                <a:solidFill>
                  <a:schemeClr val="dk2"/>
                </a:solidFill>
                <a:latin typeface="Arial"/>
                <a:ea typeface="Arial"/>
                <a:cs typeface="Arial"/>
                <a:sym typeface="Arial"/>
              </a:defRPr>
            </a:lvl2pPr>
            <a:lvl3pPr indent="0" lvl="2" marL="0" algn="l">
              <a:spcBef>
                <a:spcPts val="0"/>
              </a:spcBef>
              <a:buNone/>
              <a:defRPr sz="800">
                <a:solidFill>
                  <a:schemeClr val="dk2"/>
                </a:solidFill>
                <a:latin typeface="Arial"/>
                <a:ea typeface="Arial"/>
                <a:cs typeface="Arial"/>
                <a:sym typeface="Arial"/>
              </a:defRPr>
            </a:lvl3pPr>
            <a:lvl4pPr indent="0" lvl="3" marL="0" algn="l">
              <a:spcBef>
                <a:spcPts val="0"/>
              </a:spcBef>
              <a:buNone/>
              <a:defRPr sz="800">
                <a:solidFill>
                  <a:schemeClr val="dk2"/>
                </a:solidFill>
                <a:latin typeface="Arial"/>
                <a:ea typeface="Arial"/>
                <a:cs typeface="Arial"/>
                <a:sym typeface="Arial"/>
              </a:defRPr>
            </a:lvl4pPr>
            <a:lvl5pPr indent="0" lvl="4" marL="0" algn="l">
              <a:spcBef>
                <a:spcPts val="0"/>
              </a:spcBef>
              <a:buNone/>
              <a:defRPr sz="800">
                <a:solidFill>
                  <a:schemeClr val="dk2"/>
                </a:solidFill>
                <a:latin typeface="Arial"/>
                <a:ea typeface="Arial"/>
                <a:cs typeface="Arial"/>
                <a:sym typeface="Arial"/>
              </a:defRPr>
            </a:lvl5pPr>
            <a:lvl6pPr indent="0" lvl="5" marL="0" algn="l">
              <a:spcBef>
                <a:spcPts val="0"/>
              </a:spcBef>
              <a:buNone/>
              <a:defRPr sz="800">
                <a:solidFill>
                  <a:schemeClr val="dk2"/>
                </a:solidFill>
                <a:latin typeface="Arial"/>
                <a:ea typeface="Arial"/>
                <a:cs typeface="Arial"/>
                <a:sym typeface="Arial"/>
              </a:defRPr>
            </a:lvl6pPr>
            <a:lvl7pPr indent="0" lvl="6" marL="0" algn="l">
              <a:spcBef>
                <a:spcPts val="0"/>
              </a:spcBef>
              <a:buNone/>
              <a:defRPr sz="800">
                <a:solidFill>
                  <a:schemeClr val="dk2"/>
                </a:solidFill>
                <a:latin typeface="Arial"/>
                <a:ea typeface="Arial"/>
                <a:cs typeface="Arial"/>
                <a:sym typeface="Arial"/>
              </a:defRPr>
            </a:lvl7pPr>
            <a:lvl8pPr indent="0" lvl="7" marL="0" algn="l">
              <a:spcBef>
                <a:spcPts val="0"/>
              </a:spcBef>
              <a:buNone/>
              <a:defRPr sz="800">
                <a:solidFill>
                  <a:schemeClr val="dk2"/>
                </a:solidFill>
                <a:latin typeface="Arial"/>
                <a:ea typeface="Arial"/>
                <a:cs typeface="Arial"/>
                <a:sym typeface="Arial"/>
              </a:defRPr>
            </a:lvl8pPr>
            <a:lvl9pPr indent="0" lvl="8" marL="0" algn="l">
              <a:spcBef>
                <a:spcPts val="0"/>
              </a:spcBef>
              <a:buNone/>
              <a:defRPr sz="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91" name="Shape 91"/>
        <p:cNvGrpSpPr/>
        <p:nvPr/>
      </p:nvGrpSpPr>
      <p:grpSpPr>
        <a:xfrm>
          <a:off x="0" y="0"/>
          <a:ext cx="0" cy="0"/>
          <a:chOff x="0" y="0"/>
          <a:chExt cx="0" cy="0"/>
        </a:xfrm>
      </p:grpSpPr>
      <p:sp>
        <p:nvSpPr>
          <p:cNvPr id="92" name="Google Shape;92;p21"/>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rmAutofit/>
          </a:bodyPr>
          <a:lstStyle>
            <a:lvl1pPr lvl="0" marR="0" rtl="0" algn="l">
              <a:lnSpc>
                <a:spcPct val="120000"/>
              </a:lnSpc>
              <a:spcBef>
                <a:spcPts val="1200"/>
              </a:spcBef>
              <a:spcAft>
                <a:spcPts val="0"/>
              </a:spcAft>
              <a:buClr>
                <a:schemeClr val="accent1"/>
              </a:buClr>
              <a:buSzPts val="3200"/>
              <a:buFont typeface="Calibri"/>
              <a:buNone/>
              <a:defRPr b="0" i="0" sz="3200" u="none" cap="none" strike="noStrike">
                <a:solidFill>
                  <a:srgbClr val="3F3F3F"/>
                </a:solidFill>
                <a:latin typeface="Arial"/>
                <a:ea typeface="Arial"/>
                <a:cs typeface="Arial"/>
                <a:sym typeface="Arial"/>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Arial"/>
                <a:ea typeface="Arial"/>
                <a:cs typeface="Arial"/>
                <a:sym typeface="Arial"/>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Arial"/>
                <a:ea typeface="Arial"/>
                <a:cs typeface="Arial"/>
                <a:sym typeface="Arial"/>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Arial"/>
                <a:ea typeface="Arial"/>
                <a:cs typeface="Arial"/>
                <a:sym typeface="Arial"/>
              </a:defRPr>
            </a:lvl9pPr>
          </a:lstStyle>
          <a:p/>
        </p:txBody>
      </p:sp>
      <p:sp>
        <p:nvSpPr>
          <p:cNvPr id="94" name="Google Shape;94;p21"/>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1"/>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2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6" name="Google Shape;96;p2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9" name="Shape 99"/>
        <p:cNvGrpSpPr/>
        <p:nvPr/>
      </p:nvGrpSpPr>
      <p:grpSpPr>
        <a:xfrm>
          <a:off x="0" y="0"/>
          <a:ext cx="0" cy="0"/>
          <a:chOff x="0" y="0"/>
          <a:chExt cx="0" cy="0"/>
        </a:xfrm>
      </p:grpSpPr>
      <p:sp>
        <p:nvSpPr>
          <p:cNvPr id="100" name="Google Shape;100;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2"/>
          <p:cNvSpPr txBox="1"/>
          <p:nvPr>
            <p:ph idx="1" type="body"/>
          </p:nvPr>
        </p:nvSpPr>
        <p:spPr>
          <a:xfrm rot="5400000">
            <a:off x="4246034" y="-1040553"/>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2" name="Google Shape;102;p2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05" name="Shape 105"/>
        <p:cNvGrpSpPr/>
        <p:nvPr/>
      </p:nvGrpSpPr>
      <p:grpSpPr>
        <a:xfrm>
          <a:off x="0" y="0"/>
          <a:ext cx="0" cy="0"/>
          <a:chOff x="0" y="0"/>
          <a:chExt cx="0" cy="0"/>
        </a:xfrm>
      </p:grpSpPr>
      <p:sp>
        <p:nvSpPr>
          <p:cNvPr id="106" name="Google Shape;106;p2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3"/>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3"/>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9" name="Google Shape;109;p2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FEFEFE"/>
              </a:buClr>
              <a:buSzPts val="1800"/>
              <a:buChar char="◦"/>
              <a:defRPr/>
            </a:lvl2pPr>
            <a:lvl3pPr indent="-342900" lvl="2" marL="1371600" algn="l">
              <a:lnSpc>
                <a:spcPct val="100000"/>
              </a:lnSpc>
              <a:spcBef>
                <a:spcPts val="400"/>
              </a:spcBef>
              <a:spcAft>
                <a:spcPts val="0"/>
              </a:spcAft>
              <a:buClr>
                <a:srgbClr val="FEFEFE"/>
              </a:buClr>
              <a:buSzPts val="1800"/>
              <a:buChar char="◦"/>
              <a:defRPr/>
            </a:lvl3pPr>
            <a:lvl4pPr indent="-342900" lvl="3" marL="1828800" algn="l">
              <a:lnSpc>
                <a:spcPct val="100000"/>
              </a:lnSpc>
              <a:spcBef>
                <a:spcPts val="400"/>
              </a:spcBef>
              <a:spcAft>
                <a:spcPts val="0"/>
              </a:spcAft>
              <a:buClr>
                <a:srgbClr val="FEFEFE"/>
              </a:buClr>
              <a:buSzPts val="1800"/>
              <a:buChar char="◦"/>
              <a:defRPr/>
            </a:lvl4pPr>
            <a:lvl5pPr indent="-342900" lvl="4" marL="2286000" algn="l">
              <a:lnSpc>
                <a:spcPct val="100000"/>
              </a:lnSpc>
              <a:spcBef>
                <a:spcPts val="400"/>
              </a:spcBef>
              <a:spcAft>
                <a:spcPts val="0"/>
              </a:spcAft>
              <a:buClr>
                <a:srgbClr val="FEFEFE"/>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1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5" name="Shape 35"/>
        <p:cNvGrpSpPr/>
        <p:nvPr/>
      </p:nvGrpSpPr>
      <p:grpSpPr>
        <a:xfrm>
          <a:off x="0" y="0"/>
          <a:ext cx="0" cy="0"/>
          <a:chOff x="0" y="0"/>
          <a:chExt cx="0" cy="0"/>
        </a:xfrm>
      </p:grpSpPr>
      <p:sp>
        <p:nvSpPr>
          <p:cNvPr id="36" name="Google Shape;36;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8" name="Google Shape;38;p1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41" name="Shape 41"/>
        <p:cNvGrpSpPr/>
        <p:nvPr/>
      </p:nvGrpSpPr>
      <p:grpSpPr>
        <a:xfrm>
          <a:off x="0" y="0"/>
          <a:ext cx="0" cy="0"/>
          <a:chOff x="0" y="0"/>
          <a:chExt cx="0" cy="0"/>
        </a:xfrm>
      </p:grpSpPr>
      <p:sp>
        <p:nvSpPr>
          <p:cNvPr id="42" name="Google Shape;42;p1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1"/>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45" name="Google Shape;45;p11"/>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46" name="Google Shape;46;p1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49" name="Shape 49"/>
        <p:cNvGrpSpPr/>
        <p:nvPr/>
      </p:nvGrpSpPr>
      <p:grpSpPr>
        <a:xfrm>
          <a:off x="0" y="0"/>
          <a:ext cx="0" cy="0"/>
          <a:chOff x="0" y="0"/>
          <a:chExt cx="0" cy="0"/>
        </a:xfrm>
      </p:grpSpPr>
      <p:sp>
        <p:nvSpPr>
          <p:cNvPr id="50" name="Google Shape;50;p1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5"/>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53" name="Google Shape;53;p15"/>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54" name="Google Shape;54;p1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7" name="Shape 57"/>
        <p:cNvGrpSpPr/>
        <p:nvPr/>
      </p:nvGrpSpPr>
      <p:grpSpPr>
        <a:xfrm>
          <a:off x="0" y="0"/>
          <a:ext cx="0" cy="0"/>
          <a:chOff x="0" y="0"/>
          <a:chExt cx="0" cy="0"/>
        </a:xfrm>
      </p:grpSpPr>
      <p:sp>
        <p:nvSpPr>
          <p:cNvPr id="58" name="Google Shape;58;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6"/>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16"/>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1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4" name="Shape 64"/>
        <p:cNvGrpSpPr/>
        <p:nvPr/>
      </p:nvGrpSpPr>
      <p:grpSpPr>
        <a:xfrm>
          <a:off x="0" y="0"/>
          <a:ext cx="0" cy="0"/>
          <a:chOff x="0" y="0"/>
          <a:chExt cx="0" cy="0"/>
        </a:xfrm>
      </p:grpSpPr>
      <p:sp>
        <p:nvSpPr>
          <p:cNvPr id="65" name="Google Shape;65;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7"/>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7" name="Google Shape;67;p17"/>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17"/>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9" name="Google Shape;69;p17"/>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1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8" name="Shape 78"/>
        <p:cNvGrpSpPr/>
        <p:nvPr/>
      </p:nvGrpSpPr>
      <p:grpSpPr>
        <a:xfrm>
          <a:off x="0" y="0"/>
          <a:ext cx="0" cy="0"/>
          <a:chOff x="0" y="0"/>
          <a:chExt cx="0" cy="0"/>
        </a:xfrm>
      </p:grpSpPr>
      <p:sp>
        <p:nvSpPr>
          <p:cNvPr id="79" name="Google Shape;79;p1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400"/>
              <a:buFont typeface="Arial"/>
              <a:buNone/>
              <a:defRPr b="0" i="0" sz="44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20000"/>
              </a:lnSpc>
              <a:spcBef>
                <a:spcPts val="1200"/>
              </a:spcBef>
              <a:spcAft>
                <a:spcPts val="0"/>
              </a:spcAft>
              <a:buClr>
                <a:schemeClr val="accent1"/>
              </a:buClr>
              <a:buSzPts val="1900"/>
              <a:buFont typeface="Calibri"/>
              <a:buChar char=" "/>
              <a:defRPr b="0" i="0" sz="1900" u="none" cap="none" strike="noStrike">
                <a:solidFill>
                  <a:srgbClr val="FEFEFE"/>
                </a:solidFill>
                <a:latin typeface="Arial"/>
                <a:ea typeface="Arial"/>
                <a:cs typeface="Arial"/>
                <a:sym typeface="Arial"/>
              </a:defRPr>
            </a:lvl1pPr>
            <a:lvl2pPr indent="-336550" lvl="1" marL="914400" marR="0" rtl="0" algn="l">
              <a:lnSpc>
                <a:spcPct val="100000"/>
              </a:lnSpc>
              <a:spcBef>
                <a:spcPts val="200"/>
              </a:spcBef>
              <a:spcAft>
                <a:spcPts val="0"/>
              </a:spcAft>
              <a:buClr>
                <a:srgbClr val="FEFEFE"/>
              </a:buClr>
              <a:buSzPts val="1700"/>
              <a:buFont typeface="Calibri"/>
              <a:buChar char="◦"/>
              <a:defRPr b="0" i="0" sz="1700" u="none" cap="none" strike="noStrike">
                <a:solidFill>
                  <a:srgbClr val="FEFEFE"/>
                </a:solidFill>
                <a:latin typeface="Arial"/>
                <a:ea typeface="Arial"/>
                <a:cs typeface="Arial"/>
                <a:sym typeface="Arial"/>
              </a:defRPr>
            </a:lvl2pPr>
            <a:lvl3pPr indent="-311150" lvl="2" marL="13716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Arial"/>
                <a:ea typeface="Arial"/>
                <a:cs typeface="Arial"/>
                <a:sym typeface="Arial"/>
              </a:defRPr>
            </a:lvl3pPr>
            <a:lvl4pPr indent="-311150" lvl="3" marL="18288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Arial"/>
                <a:ea typeface="Arial"/>
                <a:cs typeface="Arial"/>
                <a:sym typeface="Arial"/>
              </a:defRPr>
            </a:lvl4pPr>
            <a:lvl5pPr indent="-311150" lvl="4" marL="22860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rial"/>
                <a:ea typeface="Arial"/>
                <a:cs typeface="Arial"/>
                <a:sym typeface="Arial"/>
              </a:defRPr>
            </a:lvl9pPr>
          </a:lstStyle>
          <a:p/>
        </p:txBody>
      </p:sp>
      <p:sp>
        <p:nvSpPr>
          <p:cNvPr id="9" name="Google Shape;9;p1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SG"/>
              <a:t>‹#›</a:t>
            </a:fld>
            <a:endParaRPr/>
          </a:p>
        </p:txBody>
      </p:sp>
      <p:cxnSp>
        <p:nvCxnSpPr>
          <p:cNvPr id="12" name="Google Shape;12;p10"/>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 name="Shape 27"/>
        <p:cNvGrpSpPr/>
        <p:nvPr/>
      </p:nvGrpSpPr>
      <p:grpSpPr>
        <a:xfrm>
          <a:off x="0" y="0"/>
          <a:ext cx="0" cy="0"/>
          <a:chOff x="0" y="0"/>
          <a:chExt cx="0" cy="0"/>
        </a:xfrm>
      </p:grpSpPr>
      <p:sp>
        <p:nvSpPr>
          <p:cNvPr id="28" name="Google Shape;28;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20000"/>
              </a:lnSpc>
              <a:spcBef>
                <a:spcPts val="1200"/>
              </a:spcBef>
              <a:spcAft>
                <a:spcPts val="0"/>
              </a:spcAft>
              <a:buClr>
                <a:schemeClr val="accent1"/>
              </a:buClr>
              <a:buSzPts val="1900"/>
              <a:buFont typeface="Calibri"/>
              <a:buChar char=" "/>
              <a:defRPr b="0" i="0" sz="1900" u="none" cap="none" strike="noStrike">
                <a:solidFill>
                  <a:srgbClr val="3F3F3F"/>
                </a:solidFill>
                <a:latin typeface="Arial"/>
                <a:ea typeface="Arial"/>
                <a:cs typeface="Arial"/>
                <a:sym typeface="Arial"/>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Arial"/>
                <a:ea typeface="Arial"/>
                <a:cs typeface="Arial"/>
                <a:sym typeface="Arial"/>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31" name="Google Shape;31;p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SG"/>
              <a:t>‹#›</a:t>
            </a:fld>
            <a:endParaRPr/>
          </a:p>
        </p:txBody>
      </p:sp>
      <p:cxnSp>
        <p:nvCxnSpPr>
          <p:cNvPr id="34" name="Google Shape;34;p9"/>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0.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68.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67.png"/><Relationship Id="rId5" Type="http://schemas.openxmlformats.org/officeDocument/2006/relationships/image" Target="../media/image46.png"/><Relationship Id="rId6"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hyperlink" Target="http://www.thehousinghour.com/general/west-nile-mania/" TargetMode="External"/><Relationship Id="rId5" Type="http://schemas.openxmlformats.org/officeDocument/2006/relationships/hyperlink" Target="https://creativecommons.org/licenses/by/3.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hyperlink" Target="https://www.medicinenet.com/west_nile_encephalitis/article.ht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jpg"/><Relationship Id="rId7"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48.png"/><Relationship Id="rId7"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5" name="Shape 115"/>
        <p:cNvGrpSpPr/>
        <p:nvPr/>
      </p:nvGrpSpPr>
      <p:grpSpPr>
        <a:xfrm>
          <a:off x="0" y="0"/>
          <a:ext cx="0" cy="0"/>
          <a:chOff x="0" y="0"/>
          <a:chExt cx="0" cy="0"/>
        </a:xfrm>
      </p:grpSpPr>
      <p:sp>
        <p:nvSpPr>
          <p:cNvPr id="116" name="Google Shape;116;p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7" name="Google Shape;117;p1"/>
          <p:cNvPicPr preferRelativeResize="0"/>
          <p:nvPr/>
        </p:nvPicPr>
        <p:blipFill rotWithShape="1">
          <a:blip r:embed="rId3">
            <a:alphaModFix amt="35000"/>
          </a:blip>
          <a:srcRect b="2882" l="0" r="0" t="12849"/>
          <a:stretch/>
        </p:blipFill>
        <p:spPr>
          <a:xfrm>
            <a:off x="1" y="10"/>
            <a:ext cx="12191999" cy="6857990"/>
          </a:xfrm>
          <a:prstGeom prst="rect">
            <a:avLst/>
          </a:prstGeom>
          <a:noFill/>
          <a:ln>
            <a:noFill/>
          </a:ln>
        </p:spPr>
      </p:pic>
      <p:sp>
        <p:nvSpPr>
          <p:cNvPr id="118" name="Google Shape;118;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8000"/>
              <a:buFont typeface="Arial"/>
              <a:buNone/>
            </a:pPr>
            <a:r>
              <a:rPr lang="en-SG" sz="8000">
                <a:solidFill>
                  <a:srgbClr val="FFFFFF"/>
                </a:solidFill>
              </a:rPr>
              <a:t>City of Chicago, Analysis of the West Nile Virus</a:t>
            </a:r>
            <a:endParaRPr/>
          </a:p>
        </p:txBody>
      </p:sp>
      <p:sp>
        <p:nvSpPr>
          <p:cNvPr id="119" name="Google Shape;119;p1"/>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lang="en-SG" sz="2400">
                <a:solidFill>
                  <a:srgbClr val="FFFFFF"/>
                </a:solidFill>
              </a:rPr>
              <a:t>EDWIN, LING CHONG GOLD, LOW GUAT HWA, SAPNA</a:t>
            </a:r>
            <a:endParaRPr/>
          </a:p>
        </p:txBody>
      </p:sp>
      <p:cxnSp>
        <p:nvCxnSpPr>
          <p:cNvPr id="120" name="Google Shape;120;p1"/>
          <p:cNvCxnSpPr/>
          <p:nvPr/>
        </p:nvCxnSpPr>
        <p:spPr>
          <a:xfrm>
            <a:off x="1207658" y="4474741"/>
            <a:ext cx="9875520" cy="0"/>
          </a:xfrm>
          <a:prstGeom prst="straightConnector1">
            <a:avLst/>
          </a:prstGeom>
          <a:noFill/>
          <a:ln cap="flat" cmpd="sng" w="12700">
            <a:solidFill>
              <a:srgbClr val="FFFFFF"/>
            </a:solidFill>
            <a:prstDash val="solid"/>
            <a:round/>
            <a:headEnd len="sm" w="sm" type="none"/>
            <a:tailEnd len="sm" w="sm" type="none"/>
          </a:ln>
        </p:spPr>
      </p:cxnSp>
      <p:sp>
        <p:nvSpPr>
          <p:cNvPr id="121" name="Google Shape;121;p1"/>
          <p:cNvSpPr/>
          <p:nvPr/>
        </p:nvSpPr>
        <p:spPr>
          <a:xfrm>
            <a:off x="3175" y="6400800"/>
            <a:ext cx="12188825"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7"/>
          <p:cNvSpPr txBox="1"/>
          <p:nvPr>
            <p:ph type="title"/>
          </p:nvPr>
        </p:nvSpPr>
        <p:spPr>
          <a:xfrm>
            <a:off x="0" y="42032"/>
            <a:ext cx="2972696" cy="11295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3959"/>
              <a:buFont typeface="Arial"/>
              <a:buNone/>
            </a:pPr>
            <a:r>
              <a:rPr lang="en-SG" sz="3959"/>
              <a:t>Cleaning :</a:t>
            </a:r>
            <a:br>
              <a:rPr lang="en-SG" sz="3959"/>
            </a:br>
            <a:endParaRPr sz="3959"/>
          </a:p>
        </p:txBody>
      </p:sp>
      <p:pic>
        <p:nvPicPr>
          <p:cNvPr descr="A insect on the ground&#10;&#10;Description automatically generated" id="224" name="Google Shape;224;p7"/>
          <p:cNvPicPr preferRelativeResize="0"/>
          <p:nvPr/>
        </p:nvPicPr>
        <p:blipFill rotWithShape="1">
          <a:blip r:embed="rId3">
            <a:alphaModFix/>
          </a:blip>
          <a:srcRect b="0" l="0" r="0" t="0"/>
          <a:stretch/>
        </p:blipFill>
        <p:spPr>
          <a:xfrm>
            <a:off x="2451401" y="64070"/>
            <a:ext cx="675487" cy="811053"/>
          </a:xfrm>
          <a:prstGeom prst="rect">
            <a:avLst/>
          </a:prstGeom>
          <a:noFill/>
          <a:ln>
            <a:noFill/>
          </a:ln>
        </p:spPr>
      </p:pic>
      <p:graphicFrame>
        <p:nvGraphicFramePr>
          <p:cNvPr id="225" name="Google Shape;225;p7"/>
          <p:cNvGraphicFramePr/>
          <p:nvPr/>
        </p:nvGraphicFramePr>
        <p:xfrm>
          <a:off x="0" y="875125"/>
          <a:ext cx="3000000" cy="3000000"/>
        </p:xfrm>
        <a:graphic>
          <a:graphicData uri="http://schemas.openxmlformats.org/drawingml/2006/table">
            <a:tbl>
              <a:tblPr>
                <a:noFill/>
                <a:tableStyleId>{D7270932-DBB4-4375-A5D1-50CDD8AAA700}</a:tableStyleId>
              </a:tblPr>
              <a:tblGrid>
                <a:gridCol w="2733675"/>
              </a:tblGrid>
              <a:tr h="371475">
                <a:tc>
                  <a:txBody>
                    <a:bodyPr/>
                    <a:lstStyle/>
                    <a:p>
                      <a:pPr indent="0" lvl="0" marL="0" rtl="0" algn="l">
                        <a:lnSpc>
                          <a:spcPct val="115000"/>
                        </a:lnSpc>
                        <a:spcBef>
                          <a:spcPts val="0"/>
                        </a:spcBef>
                        <a:spcAft>
                          <a:spcPts val="0"/>
                        </a:spcAft>
                        <a:buNone/>
                      </a:pPr>
                      <a:r>
                        <a:rPr b="1" lang="en-SG" sz="1800">
                          <a:solidFill>
                            <a:srgbClr val="FFFFFF"/>
                          </a:solidFill>
                        </a:rPr>
                        <a:t>Code Sum</a:t>
                      </a:r>
                      <a:endParaRPr b="1" sz="1800">
                        <a:solidFill>
                          <a:srgbClr val="FFFFFF"/>
                        </a:solidFill>
                      </a:endParaRPr>
                    </a:p>
                  </a:txBody>
                  <a:tcPr marT="91425" marB="91425" marR="91425" marL="91425"/>
                </a:tc>
              </a:tr>
            </a:tbl>
          </a:graphicData>
        </a:graphic>
      </p:graphicFrame>
      <p:graphicFrame>
        <p:nvGraphicFramePr>
          <p:cNvPr id="226" name="Google Shape;226;p7"/>
          <p:cNvGraphicFramePr/>
          <p:nvPr/>
        </p:nvGraphicFramePr>
        <p:xfrm>
          <a:off x="393225" y="1171575"/>
          <a:ext cx="3000000" cy="3000000"/>
        </p:xfrm>
        <a:graphic>
          <a:graphicData uri="http://schemas.openxmlformats.org/drawingml/2006/table">
            <a:tbl>
              <a:tblPr>
                <a:noFill/>
                <a:tableStyleId>{D7270932-DBB4-4375-A5D1-50CDD8AAA700}</a:tableStyleId>
              </a:tblPr>
              <a:tblGrid>
                <a:gridCol w="2733675"/>
              </a:tblGrid>
              <a:tr h="371475">
                <a:tc>
                  <a:txBody>
                    <a:bodyPr/>
                    <a:lstStyle/>
                    <a:p>
                      <a:pPr indent="0" lvl="0" marL="0" rtl="0" algn="l">
                        <a:lnSpc>
                          <a:spcPct val="115000"/>
                        </a:lnSpc>
                        <a:spcBef>
                          <a:spcPts val="0"/>
                        </a:spcBef>
                        <a:spcAft>
                          <a:spcPts val="0"/>
                        </a:spcAft>
                        <a:buNone/>
                      </a:pPr>
                      <a:r>
                        <a:rPr b="1" lang="en-SG" sz="1800">
                          <a:solidFill>
                            <a:srgbClr val="FFFFFF"/>
                          </a:solidFill>
                        </a:rPr>
                        <a:t>Code Sum</a:t>
                      </a:r>
                      <a:endParaRPr b="1" sz="1800">
                        <a:solidFill>
                          <a:srgbClr val="FFFFFF"/>
                        </a:solidFill>
                      </a:endParaRPr>
                    </a:p>
                  </a:txBody>
                  <a:tcPr marT="91425" marB="91425" marR="91425" marL="91425"/>
                </a:tc>
              </a:tr>
            </a:tbl>
          </a:graphicData>
        </a:graphic>
      </p:graphicFrame>
      <p:graphicFrame>
        <p:nvGraphicFramePr>
          <p:cNvPr id="227" name="Google Shape;227;p7"/>
          <p:cNvGraphicFramePr/>
          <p:nvPr/>
        </p:nvGraphicFramePr>
        <p:xfrm>
          <a:off x="236113" y="1372300"/>
          <a:ext cx="3000000" cy="3000000"/>
        </p:xfrm>
        <a:graphic>
          <a:graphicData uri="http://schemas.openxmlformats.org/drawingml/2006/table">
            <a:tbl>
              <a:tblPr>
                <a:noFill/>
                <a:tableStyleId>{86446E16-5569-431E-BC3C-4EC9D1E64CA3}</a:tableStyleId>
              </a:tblPr>
              <a:tblGrid>
                <a:gridCol w="2261450"/>
              </a:tblGrid>
              <a:tr h="497175">
                <a:tc>
                  <a:txBody>
                    <a:bodyPr/>
                    <a:lstStyle/>
                    <a:p>
                      <a:pPr indent="0" lvl="0" marL="0" rtl="0" algn="l">
                        <a:spcBef>
                          <a:spcPts val="0"/>
                        </a:spcBef>
                        <a:spcAft>
                          <a:spcPts val="0"/>
                        </a:spcAft>
                        <a:buNone/>
                      </a:pPr>
                      <a:r>
                        <a:rPr b="1" lang="en-SG" sz="2400">
                          <a:solidFill>
                            <a:srgbClr val="FFFFFF"/>
                          </a:solidFill>
                        </a:rPr>
                        <a:t>Code Sum</a:t>
                      </a:r>
                      <a:endParaRPr b="1" sz="2400">
                        <a:solidFill>
                          <a:srgbClr val="FFFFFF"/>
                        </a:solidFill>
                      </a:endParaRPr>
                    </a:p>
                  </a:txBody>
                  <a:tcPr marT="91425" marB="91425" marR="91425" marL="91425">
                    <a:solidFill>
                      <a:srgbClr val="7F6000"/>
                    </a:solidFill>
                  </a:tcPr>
                </a:tc>
              </a:tr>
            </a:tbl>
          </a:graphicData>
        </a:graphic>
      </p:graphicFrame>
      <p:sp>
        <p:nvSpPr>
          <p:cNvPr id="228" name="Google Shape;228;p7"/>
          <p:cNvSpPr txBox="1"/>
          <p:nvPr/>
        </p:nvSpPr>
        <p:spPr>
          <a:xfrm>
            <a:off x="2733675" y="940176"/>
            <a:ext cx="78825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1800">
                <a:solidFill>
                  <a:schemeClr val="dk1"/>
                </a:solidFill>
                <a:highlight>
                  <a:srgbClr val="FFFFFF"/>
                </a:highlight>
              </a:rPr>
              <a:t>Code Sum indicates the weather phenomena for the day. Indicated in Kaggle's data description, if CodeSum is blank, it means there are no signs of any special weather phenomena. We will replace the blanks with 'No Sign'</a:t>
            </a:r>
            <a:endParaRPr sz="1800"/>
          </a:p>
        </p:txBody>
      </p:sp>
      <p:pic>
        <p:nvPicPr>
          <p:cNvPr id="229" name="Google Shape;229;p7"/>
          <p:cNvPicPr preferRelativeResize="0"/>
          <p:nvPr/>
        </p:nvPicPr>
        <p:blipFill>
          <a:blip r:embed="rId4">
            <a:alphaModFix/>
          </a:blip>
          <a:stretch>
            <a:fillRect/>
          </a:stretch>
        </p:blipFill>
        <p:spPr>
          <a:xfrm>
            <a:off x="2592650" y="2216775"/>
            <a:ext cx="8109000" cy="632400"/>
          </a:xfrm>
          <a:prstGeom prst="rect">
            <a:avLst/>
          </a:prstGeom>
          <a:noFill/>
          <a:ln>
            <a:noFill/>
          </a:ln>
        </p:spPr>
      </p:pic>
      <p:sp>
        <p:nvSpPr>
          <p:cNvPr id="230" name="Google Shape;230;p7"/>
          <p:cNvSpPr txBox="1"/>
          <p:nvPr/>
        </p:nvSpPr>
        <p:spPr>
          <a:xfrm>
            <a:off x="0" y="3198575"/>
            <a:ext cx="22614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3000"/>
              <a:t>Spray Data</a:t>
            </a:r>
            <a:endParaRPr sz="3000"/>
          </a:p>
        </p:txBody>
      </p:sp>
      <p:sp>
        <p:nvSpPr>
          <p:cNvPr id="231" name="Google Shape;231;p7"/>
          <p:cNvSpPr txBox="1"/>
          <p:nvPr/>
        </p:nvSpPr>
        <p:spPr>
          <a:xfrm>
            <a:off x="2497575" y="2993825"/>
            <a:ext cx="5443500" cy="497100"/>
          </a:xfrm>
          <a:prstGeom prst="rect">
            <a:avLst/>
          </a:prstGeom>
          <a:noFill/>
          <a:ln>
            <a:noFill/>
          </a:ln>
        </p:spPr>
        <p:txBody>
          <a:bodyPr anchorCtr="0" anchor="t" bIns="91425" lIns="91425" spcFirstLastPara="1" rIns="91425" wrap="square" tIns="91425">
            <a:noAutofit/>
          </a:bodyPr>
          <a:lstStyle/>
          <a:p>
            <a:pPr indent="-154940" lvl="0" marL="91440" rtl="0" algn="l">
              <a:lnSpc>
                <a:spcPct val="120000"/>
              </a:lnSpc>
              <a:spcBef>
                <a:spcPts val="1400"/>
              </a:spcBef>
              <a:spcAft>
                <a:spcPts val="0"/>
              </a:spcAft>
              <a:buClr>
                <a:schemeClr val="accent1"/>
              </a:buClr>
              <a:buSzPts val="2400"/>
              <a:buFont typeface="Calibri"/>
              <a:buChar char=" "/>
            </a:pPr>
            <a:r>
              <a:rPr b="1" lang="en-SG" sz="2400">
                <a:solidFill>
                  <a:srgbClr val="3F3F3F"/>
                </a:solidFill>
              </a:rPr>
              <a:t>We have 584 null values in time.</a:t>
            </a:r>
            <a:endParaRPr sz="2400">
              <a:solidFill>
                <a:srgbClr val="3F3F3F"/>
              </a:solidFill>
            </a:endParaRPr>
          </a:p>
          <a:p>
            <a:pPr indent="0" lvl="0" marL="0" rtl="0" algn="l">
              <a:spcBef>
                <a:spcPts val="0"/>
              </a:spcBef>
              <a:spcAft>
                <a:spcPts val="0"/>
              </a:spcAft>
              <a:buNone/>
            </a:pPr>
            <a:r>
              <a:t/>
            </a:r>
            <a:endParaRPr sz="2400"/>
          </a:p>
        </p:txBody>
      </p:sp>
      <p:pic>
        <p:nvPicPr>
          <p:cNvPr id="232" name="Google Shape;232;p7"/>
          <p:cNvPicPr preferRelativeResize="0"/>
          <p:nvPr/>
        </p:nvPicPr>
        <p:blipFill rotWithShape="1">
          <a:blip r:embed="rId5">
            <a:alphaModFix/>
          </a:blip>
          <a:srcRect b="0" l="0" r="0" t="0"/>
          <a:stretch/>
        </p:blipFill>
        <p:spPr>
          <a:xfrm>
            <a:off x="90700" y="3930003"/>
            <a:ext cx="5863751" cy="976800"/>
          </a:xfrm>
          <a:prstGeom prst="rect">
            <a:avLst/>
          </a:prstGeom>
          <a:noFill/>
          <a:ln>
            <a:noFill/>
          </a:ln>
        </p:spPr>
      </p:pic>
      <p:sp>
        <p:nvSpPr>
          <p:cNvPr id="233" name="Google Shape;233;p7"/>
          <p:cNvSpPr txBox="1"/>
          <p:nvPr/>
        </p:nvSpPr>
        <p:spPr>
          <a:xfrm>
            <a:off x="250050" y="5112450"/>
            <a:ext cx="11691900" cy="12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SG" sz="1800">
                <a:solidFill>
                  <a:schemeClr val="dk1"/>
                </a:solidFill>
                <a:latin typeface="Arial"/>
                <a:ea typeface="Arial"/>
                <a:cs typeface="Arial"/>
                <a:sym typeface="Arial"/>
              </a:rPr>
              <a:t>The entry before and after our null values are also of the same date. The time before the start of our null values is 7:44:32 PM and the time after our null values is 7:46:30 PM. Looking at other rows of data, we can see that time for the  same date are in running  order when going down the rows,  as such we will fill the null values with 7:45:00 PM. Then convert the time to 24 hour format.</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g6adee5d03c_4_118"/>
          <p:cNvSpPr txBox="1"/>
          <p:nvPr/>
        </p:nvSpPr>
        <p:spPr>
          <a:xfrm>
            <a:off x="147250" y="84175"/>
            <a:ext cx="2208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3000"/>
              <a:t>Cleaning</a:t>
            </a:r>
            <a:endParaRPr b="1" sz="3000"/>
          </a:p>
        </p:txBody>
      </p:sp>
      <p:sp>
        <p:nvSpPr>
          <p:cNvPr id="239" name="Google Shape;239;g6adee5d03c_4_118"/>
          <p:cNvSpPr txBox="1"/>
          <p:nvPr/>
        </p:nvSpPr>
        <p:spPr>
          <a:xfrm>
            <a:off x="147250" y="757325"/>
            <a:ext cx="22089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2400"/>
              <a:t>Train </a:t>
            </a:r>
            <a:r>
              <a:rPr b="1" lang="en-SG" sz="2400"/>
              <a:t> Data</a:t>
            </a:r>
            <a:endParaRPr b="1" sz="2400"/>
          </a:p>
        </p:txBody>
      </p:sp>
      <p:graphicFrame>
        <p:nvGraphicFramePr>
          <p:cNvPr id="240" name="Google Shape;240;g6adee5d03c_4_118"/>
          <p:cNvGraphicFramePr/>
          <p:nvPr/>
        </p:nvGraphicFramePr>
        <p:xfrm>
          <a:off x="184673" y="1574800"/>
          <a:ext cx="3000000" cy="3000000"/>
        </p:xfrm>
        <a:graphic>
          <a:graphicData uri="http://schemas.openxmlformats.org/drawingml/2006/table">
            <a:tbl>
              <a:tblPr bandRow="1" firstRow="1">
                <a:noFill/>
                <a:tableStyleId>{4A033DD4-2FFC-4E17-9969-ED35CEC6391D}</a:tableStyleId>
              </a:tblPr>
              <a:tblGrid>
                <a:gridCol w="3188800"/>
              </a:tblGrid>
              <a:tr h="370850">
                <a:tc>
                  <a:txBody>
                    <a:bodyPr/>
                    <a:lstStyle/>
                    <a:p>
                      <a:pPr indent="0" lvl="0" marL="0" marR="0" rtl="0" algn="l">
                        <a:spcBef>
                          <a:spcPts val="0"/>
                        </a:spcBef>
                        <a:spcAft>
                          <a:spcPts val="0"/>
                        </a:spcAft>
                        <a:buNone/>
                      </a:pPr>
                      <a:r>
                        <a:rPr lang="en-SG" sz="1800"/>
                        <a:t>Drop</a:t>
                      </a:r>
                      <a:endParaRPr/>
                    </a:p>
                  </a:txBody>
                  <a:tcPr marT="45725" marB="45725" marR="91450" marL="91450">
                    <a:solidFill>
                      <a:srgbClr val="827919"/>
                    </a:solidFill>
                  </a:tcPr>
                </a:tc>
              </a:tr>
              <a:tr h="370850">
                <a:tc>
                  <a:txBody>
                    <a:bodyPr/>
                    <a:lstStyle/>
                    <a:p>
                      <a:pPr indent="0" lvl="0" marL="0" marR="0" rtl="0" algn="l">
                        <a:spcBef>
                          <a:spcPts val="0"/>
                        </a:spcBef>
                        <a:spcAft>
                          <a:spcPts val="0"/>
                        </a:spcAft>
                        <a:buClr>
                          <a:schemeClr val="dk1"/>
                        </a:buClr>
                        <a:buSzPts val="1800"/>
                        <a:buFont typeface="Arial"/>
                        <a:buNone/>
                      </a:pPr>
                      <a:r>
                        <a:rPr lang="en-SG" sz="1800"/>
                        <a:t>1. Street</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2. Block</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3. AddressNumber&amp;Street</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t/>
                      </a:r>
                      <a:endParaRPr sz="1800"/>
                    </a:p>
                  </a:txBody>
                  <a:tcPr marT="45725" marB="45725" marR="91450" marL="91450">
                    <a:solidFill>
                      <a:srgbClr val="F5F2CA"/>
                    </a:solidFill>
                  </a:tcPr>
                </a:tc>
              </a:tr>
            </a:tbl>
          </a:graphicData>
        </a:graphic>
      </p:graphicFrame>
      <p:pic>
        <p:nvPicPr>
          <p:cNvPr descr="A insect on the ground&#10;&#10;Description automatically generated" id="241" name="Google Shape;241;g6adee5d03c_4_118"/>
          <p:cNvPicPr preferRelativeResize="0"/>
          <p:nvPr/>
        </p:nvPicPr>
        <p:blipFill rotWithShape="1">
          <a:blip r:embed="rId3">
            <a:alphaModFix/>
          </a:blip>
          <a:srcRect b="0" l="0" r="0" t="0"/>
          <a:stretch/>
        </p:blipFill>
        <p:spPr>
          <a:xfrm>
            <a:off x="2356150" y="432400"/>
            <a:ext cx="675500" cy="736200"/>
          </a:xfrm>
          <a:prstGeom prst="rect">
            <a:avLst/>
          </a:prstGeom>
          <a:noFill/>
          <a:ln>
            <a:noFill/>
          </a:ln>
        </p:spPr>
      </p:pic>
      <p:sp>
        <p:nvSpPr>
          <p:cNvPr id="242" name="Google Shape;242;g6adee5d03c_4_118"/>
          <p:cNvSpPr txBox="1"/>
          <p:nvPr/>
        </p:nvSpPr>
        <p:spPr>
          <a:xfrm>
            <a:off x="3620825" y="122650"/>
            <a:ext cx="7976400" cy="13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SG" sz="2400">
                <a:solidFill>
                  <a:schemeClr val="dk1"/>
                </a:solidFill>
              </a:rPr>
              <a:t>Train DataSet has no null values so nothing needs to be done for this step.</a:t>
            </a:r>
            <a:endParaRPr sz="2400">
              <a:solidFill>
                <a:schemeClr val="dk1"/>
              </a:solidFill>
            </a:endParaRPr>
          </a:p>
          <a:p>
            <a:pPr indent="0" lvl="0" marL="0" rtl="0" algn="l">
              <a:spcBef>
                <a:spcPts val="0"/>
              </a:spcBef>
              <a:spcAft>
                <a:spcPts val="0"/>
              </a:spcAft>
              <a:buClr>
                <a:schemeClr val="dk1"/>
              </a:buClr>
              <a:buFont typeface="Arial"/>
              <a:buNone/>
            </a:pPr>
            <a:r>
              <a:rPr lang="en-SG" sz="2400">
                <a:solidFill>
                  <a:schemeClr val="dk1"/>
                </a:solidFill>
              </a:rPr>
              <a:t>There is a total of 10506 observations and 12 columns.</a:t>
            </a:r>
            <a:endParaRPr sz="2400">
              <a:solidFill>
                <a:schemeClr val="dk1"/>
              </a:solidFill>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None/>
            </a:pPr>
            <a:r>
              <a:t/>
            </a:r>
            <a:endParaRPr/>
          </a:p>
        </p:txBody>
      </p:sp>
      <p:sp>
        <p:nvSpPr>
          <p:cNvPr id="243" name="Google Shape;243;g6adee5d03c_4_118"/>
          <p:cNvSpPr txBox="1"/>
          <p:nvPr/>
        </p:nvSpPr>
        <p:spPr>
          <a:xfrm>
            <a:off x="3587250" y="1330625"/>
            <a:ext cx="7411500" cy="892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SG" sz="1800">
                <a:solidFill>
                  <a:schemeClr val="dk1"/>
                </a:solidFill>
                <a:highlight>
                  <a:srgbClr val="FFFFFF"/>
                </a:highlight>
              </a:rPr>
              <a:t>Dropping Street, Block, Address Number and Street Columns</a:t>
            </a:r>
            <a:endParaRPr b="1" sz="1800">
              <a:solidFill>
                <a:schemeClr val="dk1"/>
              </a:solidFill>
              <a:highlight>
                <a:srgbClr val="FFFFFF"/>
              </a:highlight>
            </a:endParaRPr>
          </a:p>
          <a:p>
            <a:pPr indent="0" lvl="0" marL="0" rtl="0" algn="l">
              <a:spcBef>
                <a:spcPts val="0"/>
              </a:spcBef>
              <a:spcAft>
                <a:spcPts val="0"/>
              </a:spcAft>
              <a:buNone/>
            </a:pPr>
            <a:r>
              <a:t/>
            </a:r>
            <a:endParaRPr/>
          </a:p>
        </p:txBody>
      </p:sp>
      <p:pic>
        <p:nvPicPr>
          <p:cNvPr id="244" name="Google Shape;244;g6adee5d03c_4_118"/>
          <p:cNvPicPr preferRelativeResize="0"/>
          <p:nvPr/>
        </p:nvPicPr>
        <p:blipFill>
          <a:blip r:embed="rId4">
            <a:alphaModFix/>
          </a:blip>
          <a:stretch>
            <a:fillRect/>
          </a:stretch>
        </p:blipFill>
        <p:spPr>
          <a:xfrm>
            <a:off x="3587200" y="1918425"/>
            <a:ext cx="7411590" cy="736200"/>
          </a:xfrm>
          <a:prstGeom prst="rect">
            <a:avLst/>
          </a:prstGeom>
          <a:noFill/>
          <a:ln>
            <a:noFill/>
          </a:ln>
        </p:spPr>
      </p:pic>
      <p:graphicFrame>
        <p:nvGraphicFramePr>
          <p:cNvPr id="245" name="Google Shape;245;g6adee5d03c_4_118"/>
          <p:cNvGraphicFramePr/>
          <p:nvPr/>
        </p:nvGraphicFramePr>
        <p:xfrm>
          <a:off x="184673" y="4330775"/>
          <a:ext cx="3000000" cy="3000000"/>
        </p:xfrm>
        <a:graphic>
          <a:graphicData uri="http://schemas.openxmlformats.org/drawingml/2006/table">
            <a:tbl>
              <a:tblPr bandRow="1" firstRow="1">
                <a:noFill/>
                <a:tableStyleId>{4A033DD4-2FFC-4E17-9969-ED35CEC6391D}</a:tableStyleId>
              </a:tblPr>
              <a:tblGrid>
                <a:gridCol w="3188800"/>
              </a:tblGrid>
              <a:tr h="370850">
                <a:tc>
                  <a:txBody>
                    <a:bodyPr/>
                    <a:lstStyle/>
                    <a:p>
                      <a:pPr indent="0" lvl="0" marL="0" marR="0" rtl="0" algn="l">
                        <a:spcBef>
                          <a:spcPts val="0"/>
                        </a:spcBef>
                        <a:spcAft>
                          <a:spcPts val="0"/>
                        </a:spcAft>
                        <a:buNone/>
                      </a:pPr>
                      <a:r>
                        <a:rPr lang="en-SG" sz="1800"/>
                        <a:t>Drop</a:t>
                      </a:r>
                      <a:endParaRPr/>
                    </a:p>
                  </a:txBody>
                  <a:tcPr marT="45725" marB="45725" marR="91450" marL="91450">
                    <a:solidFill>
                      <a:srgbClr val="827919"/>
                    </a:solidFill>
                  </a:tcPr>
                </a:tc>
              </a:tr>
              <a:tr h="370850">
                <a:tc>
                  <a:txBody>
                    <a:bodyPr/>
                    <a:lstStyle/>
                    <a:p>
                      <a:pPr indent="0" lvl="0" marL="0" marR="0" rtl="0" algn="l">
                        <a:spcBef>
                          <a:spcPts val="0"/>
                        </a:spcBef>
                        <a:spcAft>
                          <a:spcPts val="0"/>
                        </a:spcAft>
                        <a:buClr>
                          <a:schemeClr val="dk1"/>
                        </a:buClr>
                        <a:buSzPts val="1800"/>
                        <a:buFont typeface="Arial"/>
                        <a:buNone/>
                      </a:pPr>
                      <a:r>
                        <a:rPr lang="en-SG" sz="1800"/>
                        <a:t>1. Street</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2. Block</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3. AddressNumber&amp;Street</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t/>
                      </a:r>
                      <a:endParaRPr sz="1800"/>
                    </a:p>
                  </a:txBody>
                  <a:tcPr marT="45725" marB="45725" marR="91450" marL="91450">
                    <a:solidFill>
                      <a:srgbClr val="F5F2CA"/>
                    </a:solidFill>
                  </a:tcPr>
                </a:tc>
              </a:tr>
            </a:tbl>
          </a:graphicData>
        </a:graphic>
      </p:graphicFrame>
      <p:sp>
        <p:nvSpPr>
          <p:cNvPr id="246" name="Google Shape;246;g6adee5d03c_4_118"/>
          <p:cNvSpPr txBox="1"/>
          <p:nvPr/>
        </p:nvSpPr>
        <p:spPr>
          <a:xfrm>
            <a:off x="147250" y="3511813"/>
            <a:ext cx="22089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2400"/>
              <a:t>Test Data</a:t>
            </a:r>
            <a:endParaRPr b="1" sz="2400"/>
          </a:p>
        </p:txBody>
      </p:sp>
      <p:sp>
        <p:nvSpPr>
          <p:cNvPr id="247" name="Google Shape;247;g6adee5d03c_4_118"/>
          <p:cNvSpPr txBox="1"/>
          <p:nvPr/>
        </p:nvSpPr>
        <p:spPr>
          <a:xfrm>
            <a:off x="3525875" y="2874650"/>
            <a:ext cx="8166300" cy="15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solidFill>
                  <a:schemeClr val="dk1"/>
                </a:solidFill>
              </a:rPr>
              <a:t>Test DataSet has no null values There is a total of 116293 observations and 11 columns. Test Dataset does not contain NumMosquitos and WnvPresent columns. </a:t>
            </a:r>
            <a:endParaRPr sz="2400">
              <a:solidFill>
                <a:schemeClr val="dk1"/>
              </a:solidFill>
            </a:endParaRPr>
          </a:p>
          <a:p>
            <a:pPr indent="0" lvl="0" marL="0" rtl="0" algn="l">
              <a:spcBef>
                <a:spcPts val="0"/>
              </a:spcBef>
              <a:spcAft>
                <a:spcPts val="0"/>
              </a:spcAft>
              <a:buNone/>
            </a:pPr>
            <a:r>
              <a:rPr lang="en-SG" sz="2400">
                <a:solidFill>
                  <a:schemeClr val="dk1"/>
                </a:solidFill>
              </a:rPr>
              <a:t>But has an additional Id column</a:t>
            </a:r>
            <a:r>
              <a:rPr lang="en-SG"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a:p>
        </p:txBody>
      </p:sp>
      <p:sp>
        <p:nvSpPr>
          <p:cNvPr id="248" name="Google Shape;248;g6adee5d03c_4_118"/>
          <p:cNvSpPr txBox="1"/>
          <p:nvPr/>
        </p:nvSpPr>
        <p:spPr>
          <a:xfrm>
            <a:off x="3587250" y="4450375"/>
            <a:ext cx="7533300" cy="5889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SG" sz="1800">
                <a:solidFill>
                  <a:schemeClr val="dk1"/>
                </a:solidFill>
                <a:highlight>
                  <a:srgbClr val="FFFFFF"/>
                </a:highlight>
              </a:rPr>
              <a:t>Dropping Street, Block, Address Number and Street Columns</a:t>
            </a:r>
            <a:endParaRPr b="1" sz="1800">
              <a:solidFill>
                <a:schemeClr val="dk1"/>
              </a:solidFill>
              <a:highlight>
                <a:srgbClr val="FFFFFF"/>
              </a:highlight>
            </a:endParaRPr>
          </a:p>
          <a:p>
            <a:pPr indent="0" lvl="0" marL="0" rtl="0" algn="l">
              <a:spcBef>
                <a:spcPts val="0"/>
              </a:spcBef>
              <a:spcAft>
                <a:spcPts val="0"/>
              </a:spcAft>
              <a:buNone/>
            </a:pPr>
            <a:r>
              <a:t/>
            </a:r>
            <a:endParaRPr/>
          </a:p>
        </p:txBody>
      </p:sp>
      <p:pic>
        <p:nvPicPr>
          <p:cNvPr id="249" name="Google Shape;249;g6adee5d03c_4_118"/>
          <p:cNvPicPr preferRelativeResize="0"/>
          <p:nvPr/>
        </p:nvPicPr>
        <p:blipFill>
          <a:blip r:embed="rId5">
            <a:alphaModFix/>
          </a:blip>
          <a:stretch>
            <a:fillRect/>
          </a:stretch>
        </p:blipFill>
        <p:spPr>
          <a:xfrm>
            <a:off x="3525873" y="5191675"/>
            <a:ext cx="7019925" cy="733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g6adee5d03c_6_131"/>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EDA</a:t>
            </a:r>
            <a:endParaRPr/>
          </a:p>
        </p:txBody>
      </p:sp>
      <p:sp>
        <p:nvSpPr>
          <p:cNvPr id="255" name="Google Shape;255;g6adee5d03c_6_131"/>
          <p:cNvSpPr txBox="1"/>
          <p:nvPr>
            <p:ph idx="1" type="subTitle"/>
          </p:nvPr>
        </p:nvSpPr>
        <p:spPr>
          <a:xfrm>
            <a:off x="1100051" y="4645152"/>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73f7f85bdf_0_0"/>
          <p:cNvSpPr txBox="1"/>
          <p:nvPr>
            <p:ph type="title"/>
          </p:nvPr>
        </p:nvSpPr>
        <p:spPr>
          <a:xfrm>
            <a:off x="0" y="1"/>
            <a:ext cx="10058400" cy="734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EDA:  WnvPresent Against Features </a:t>
            </a:r>
            <a:endParaRPr/>
          </a:p>
        </p:txBody>
      </p:sp>
      <p:sp>
        <p:nvSpPr>
          <p:cNvPr id="261" name="Google Shape;261;g73f7f85bdf_0_0"/>
          <p:cNvSpPr txBox="1"/>
          <p:nvPr>
            <p:ph idx="1" type="body"/>
          </p:nvPr>
        </p:nvSpPr>
        <p:spPr>
          <a:xfrm>
            <a:off x="1097280" y="2108201"/>
            <a:ext cx="10058400" cy="3760800"/>
          </a:xfrm>
          <a:prstGeom prst="rect">
            <a:avLst/>
          </a:prstGeom>
        </p:spPr>
        <p:txBody>
          <a:bodyPr anchorCtr="0" anchor="t" bIns="45700" lIns="0" spcFirstLastPara="1" rIns="0" wrap="square" tIns="45700">
            <a:noAutofit/>
          </a:bodyPr>
          <a:lstStyle/>
          <a:p>
            <a:pPr indent="-533400" lvl="0" marL="457200" rtl="0" algn="l">
              <a:spcBef>
                <a:spcPts val="1200"/>
              </a:spcBef>
              <a:spcAft>
                <a:spcPts val="0"/>
              </a:spcAft>
              <a:buSzPts val="4800"/>
              <a:buChar char="●"/>
            </a:pPr>
            <a:r>
              <a:rPr lang="en-SG" sz="4800"/>
              <a:t>Trends</a:t>
            </a:r>
            <a:endParaRPr sz="4800"/>
          </a:p>
          <a:p>
            <a:pPr indent="0" lvl="0" marL="457200" rtl="0" algn="l">
              <a:spcBef>
                <a:spcPts val="1200"/>
              </a:spcBef>
              <a:spcAft>
                <a:spcPts val="0"/>
              </a:spcAft>
              <a:buNone/>
            </a:pPr>
            <a:r>
              <a:t/>
            </a:r>
            <a:endParaRPr sz="4800"/>
          </a:p>
          <a:p>
            <a:pPr indent="-533400" lvl="0" marL="457200" rtl="0" algn="l">
              <a:spcBef>
                <a:spcPts val="1200"/>
              </a:spcBef>
              <a:spcAft>
                <a:spcPts val="0"/>
              </a:spcAft>
              <a:buSzPts val="4800"/>
              <a:buChar char="●"/>
            </a:pPr>
            <a:r>
              <a:rPr lang="en-SG" sz="4800"/>
              <a:t>Relationships</a:t>
            </a:r>
            <a:endParaRPr sz="4800"/>
          </a:p>
        </p:txBody>
      </p:sp>
      <p:pic>
        <p:nvPicPr>
          <p:cNvPr id="262" name="Google Shape;262;g73f7f85bdf_0_0"/>
          <p:cNvPicPr preferRelativeResize="0"/>
          <p:nvPr/>
        </p:nvPicPr>
        <p:blipFill>
          <a:blip r:embed="rId3">
            <a:alphaModFix/>
          </a:blip>
          <a:stretch>
            <a:fillRect/>
          </a:stretch>
        </p:blipFill>
        <p:spPr>
          <a:xfrm>
            <a:off x="6193325" y="2018575"/>
            <a:ext cx="2857500" cy="1600200"/>
          </a:xfrm>
          <a:prstGeom prst="rect">
            <a:avLst/>
          </a:prstGeom>
          <a:noFill/>
          <a:ln>
            <a:noFill/>
          </a:ln>
        </p:spPr>
      </p:pic>
      <p:pic>
        <p:nvPicPr>
          <p:cNvPr id="263" name="Google Shape;263;g73f7f85bdf_0_0"/>
          <p:cNvPicPr preferRelativeResize="0"/>
          <p:nvPr/>
        </p:nvPicPr>
        <p:blipFill>
          <a:blip r:embed="rId4">
            <a:alphaModFix/>
          </a:blip>
          <a:stretch>
            <a:fillRect/>
          </a:stretch>
        </p:blipFill>
        <p:spPr>
          <a:xfrm>
            <a:off x="6193326" y="3839075"/>
            <a:ext cx="2857500" cy="20120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g73f7f85bdf_0_5"/>
          <p:cNvSpPr txBox="1"/>
          <p:nvPr>
            <p:ph type="title"/>
          </p:nvPr>
        </p:nvSpPr>
        <p:spPr>
          <a:xfrm>
            <a:off x="0" y="0"/>
            <a:ext cx="4998300" cy="803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EDA: Trends</a:t>
            </a:r>
            <a:endParaRPr/>
          </a:p>
        </p:txBody>
      </p:sp>
      <p:sp>
        <p:nvSpPr>
          <p:cNvPr id="269" name="Google Shape;269;g73f7f85bdf_0_5"/>
          <p:cNvSpPr txBox="1"/>
          <p:nvPr>
            <p:ph idx="1" type="body"/>
          </p:nvPr>
        </p:nvSpPr>
        <p:spPr>
          <a:xfrm>
            <a:off x="6554678" y="2108200"/>
            <a:ext cx="46011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
            </a:pPr>
            <a:r>
              <a:rPr lang="en-SG"/>
              <a:t>Red = WnvPresent</a:t>
            </a:r>
            <a:endParaRPr/>
          </a:p>
          <a:p>
            <a:pPr indent="-342900" lvl="0" marL="457200" rtl="0" algn="l">
              <a:spcBef>
                <a:spcPts val="0"/>
              </a:spcBef>
              <a:spcAft>
                <a:spcPts val="0"/>
              </a:spcAft>
              <a:buSzPts val="1800"/>
              <a:buChar char=" "/>
            </a:pPr>
            <a:r>
              <a:rPr lang="en-SG"/>
              <a:t>Blue = Number of Mosquitoes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
            </a:pPr>
            <a:r>
              <a:t/>
            </a:r>
            <a:endParaRPr/>
          </a:p>
          <a:p>
            <a:pPr indent="-342900" lvl="0" marL="457200" rtl="0" algn="l">
              <a:spcBef>
                <a:spcPts val="0"/>
              </a:spcBef>
              <a:spcAft>
                <a:spcPts val="0"/>
              </a:spcAft>
              <a:buSzPts val="1800"/>
              <a:buChar char=" "/>
            </a:pPr>
            <a:r>
              <a:t/>
            </a:r>
            <a:endParaRPr/>
          </a:p>
          <a:p>
            <a:pPr indent="-342900" lvl="0" marL="457200" rtl="0" algn="l">
              <a:spcBef>
                <a:spcPts val="0"/>
              </a:spcBef>
              <a:spcAft>
                <a:spcPts val="0"/>
              </a:spcAft>
              <a:buSzPts val="1800"/>
              <a:buChar char=" "/>
            </a:pPr>
            <a:r>
              <a:t/>
            </a:r>
            <a:endParaRPr/>
          </a:p>
          <a:p>
            <a:pPr indent="-342900" lvl="0" marL="457200" rtl="0" algn="l">
              <a:spcBef>
                <a:spcPts val="0"/>
              </a:spcBef>
              <a:spcAft>
                <a:spcPts val="0"/>
              </a:spcAft>
              <a:buSzPts val="1800"/>
              <a:buChar char=" "/>
            </a:pPr>
            <a:r>
              <a:rPr lang="en-SG"/>
              <a:t>We will be using the observations plot 	throughout this section</a:t>
            </a:r>
            <a:endParaRPr/>
          </a:p>
        </p:txBody>
      </p:sp>
      <p:pic>
        <p:nvPicPr>
          <p:cNvPr id="270" name="Google Shape;270;g73f7f85bdf_0_5"/>
          <p:cNvPicPr preferRelativeResize="0"/>
          <p:nvPr/>
        </p:nvPicPr>
        <p:blipFill>
          <a:blip r:embed="rId3">
            <a:alphaModFix/>
          </a:blip>
          <a:stretch>
            <a:fillRect/>
          </a:stretch>
        </p:blipFill>
        <p:spPr>
          <a:xfrm>
            <a:off x="398275" y="883625"/>
            <a:ext cx="5998125" cy="528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g73f7f85bdf_0_10"/>
          <p:cNvSpPr txBox="1"/>
          <p:nvPr>
            <p:ph type="title"/>
          </p:nvPr>
        </p:nvSpPr>
        <p:spPr>
          <a:xfrm>
            <a:off x="0" y="2"/>
            <a:ext cx="10058400" cy="721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EDA: Trends</a:t>
            </a:r>
            <a:endParaRPr/>
          </a:p>
        </p:txBody>
      </p:sp>
      <p:pic>
        <p:nvPicPr>
          <p:cNvPr id="276" name="Google Shape;276;g73f7f85bdf_0_10"/>
          <p:cNvPicPr preferRelativeResize="0"/>
          <p:nvPr/>
        </p:nvPicPr>
        <p:blipFill>
          <a:blip r:embed="rId3">
            <a:alphaModFix/>
          </a:blip>
          <a:stretch>
            <a:fillRect/>
          </a:stretch>
        </p:blipFill>
        <p:spPr>
          <a:xfrm>
            <a:off x="6823931" y="2874475"/>
            <a:ext cx="5223600" cy="2994524"/>
          </a:xfrm>
          <a:prstGeom prst="rect">
            <a:avLst/>
          </a:prstGeom>
          <a:noFill/>
          <a:ln>
            <a:noFill/>
          </a:ln>
        </p:spPr>
      </p:pic>
      <p:pic>
        <p:nvPicPr>
          <p:cNvPr id="277" name="Google Shape;277;g73f7f85bdf_0_10"/>
          <p:cNvPicPr preferRelativeResize="0"/>
          <p:nvPr/>
        </p:nvPicPr>
        <p:blipFill>
          <a:blip r:embed="rId4">
            <a:alphaModFix/>
          </a:blip>
          <a:stretch>
            <a:fillRect/>
          </a:stretch>
        </p:blipFill>
        <p:spPr>
          <a:xfrm>
            <a:off x="287474" y="1155174"/>
            <a:ext cx="6312900" cy="479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g6adee5d03c_1_20"/>
          <p:cNvSpPr txBox="1"/>
          <p:nvPr/>
        </p:nvSpPr>
        <p:spPr>
          <a:xfrm>
            <a:off x="0" y="0"/>
            <a:ext cx="49779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t>EDA: Trends</a:t>
            </a:r>
            <a:endParaRPr sz="4400"/>
          </a:p>
        </p:txBody>
      </p:sp>
      <p:pic>
        <p:nvPicPr>
          <p:cNvPr id="283" name="Google Shape;283;g6adee5d03c_1_20"/>
          <p:cNvPicPr preferRelativeResize="0"/>
          <p:nvPr/>
        </p:nvPicPr>
        <p:blipFill>
          <a:blip r:embed="rId3">
            <a:alphaModFix/>
          </a:blip>
          <a:stretch>
            <a:fillRect/>
          </a:stretch>
        </p:blipFill>
        <p:spPr>
          <a:xfrm>
            <a:off x="6838950" y="2599450"/>
            <a:ext cx="5048249" cy="3402876"/>
          </a:xfrm>
          <a:prstGeom prst="rect">
            <a:avLst/>
          </a:prstGeom>
          <a:noFill/>
          <a:ln>
            <a:noFill/>
          </a:ln>
        </p:spPr>
      </p:pic>
      <p:pic>
        <p:nvPicPr>
          <p:cNvPr id="284" name="Google Shape;284;g6adee5d03c_1_20"/>
          <p:cNvPicPr preferRelativeResize="0"/>
          <p:nvPr/>
        </p:nvPicPr>
        <p:blipFill>
          <a:blip r:embed="rId4">
            <a:alphaModFix/>
          </a:blip>
          <a:stretch>
            <a:fillRect/>
          </a:stretch>
        </p:blipFill>
        <p:spPr>
          <a:xfrm>
            <a:off x="152400" y="943500"/>
            <a:ext cx="6651933" cy="5058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g6adee5d03c_1_26"/>
          <p:cNvSpPr txBox="1"/>
          <p:nvPr/>
        </p:nvSpPr>
        <p:spPr>
          <a:xfrm>
            <a:off x="0" y="0"/>
            <a:ext cx="5872500" cy="9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Trends</a:t>
            </a:r>
            <a:endParaRPr/>
          </a:p>
        </p:txBody>
      </p:sp>
      <p:pic>
        <p:nvPicPr>
          <p:cNvPr id="290" name="Google Shape;290;g6adee5d03c_1_26"/>
          <p:cNvPicPr preferRelativeResize="0"/>
          <p:nvPr/>
        </p:nvPicPr>
        <p:blipFill>
          <a:blip r:embed="rId3">
            <a:alphaModFix/>
          </a:blip>
          <a:stretch>
            <a:fillRect/>
          </a:stretch>
        </p:blipFill>
        <p:spPr>
          <a:xfrm>
            <a:off x="8791699" y="0"/>
            <a:ext cx="3095499" cy="1774550"/>
          </a:xfrm>
          <a:prstGeom prst="rect">
            <a:avLst/>
          </a:prstGeom>
          <a:noFill/>
          <a:ln>
            <a:noFill/>
          </a:ln>
        </p:spPr>
      </p:pic>
      <p:pic>
        <p:nvPicPr>
          <p:cNvPr id="291" name="Google Shape;291;g6adee5d03c_1_26"/>
          <p:cNvPicPr preferRelativeResize="0"/>
          <p:nvPr/>
        </p:nvPicPr>
        <p:blipFill>
          <a:blip r:embed="rId4">
            <a:alphaModFix/>
          </a:blip>
          <a:stretch>
            <a:fillRect/>
          </a:stretch>
        </p:blipFill>
        <p:spPr>
          <a:xfrm>
            <a:off x="304800" y="1937987"/>
            <a:ext cx="5567701" cy="4255816"/>
          </a:xfrm>
          <a:prstGeom prst="rect">
            <a:avLst/>
          </a:prstGeom>
          <a:noFill/>
          <a:ln>
            <a:noFill/>
          </a:ln>
        </p:spPr>
      </p:pic>
      <p:pic>
        <p:nvPicPr>
          <p:cNvPr id="292" name="Google Shape;292;g6adee5d03c_1_26"/>
          <p:cNvPicPr preferRelativeResize="0"/>
          <p:nvPr/>
        </p:nvPicPr>
        <p:blipFill>
          <a:blip r:embed="rId5">
            <a:alphaModFix/>
          </a:blip>
          <a:stretch>
            <a:fillRect/>
          </a:stretch>
        </p:blipFill>
        <p:spPr>
          <a:xfrm>
            <a:off x="6024900" y="1926950"/>
            <a:ext cx="5862300" cy="440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g6adee5d03c_1_29"/>
          <p:cNvSpPr txBox="1"/>
          <p:nvPr/>
        </p:nvSpPr>
        <p:spPr>
          <a:xfrm>
            <a:off x="0" y="0"/>
            <a:ext cx="52890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Trends</a:t>
            </a:r>
            <a:endParaRPr/>
          </a:p>
        </p:txBody>
      </p:sp>
      <p:pic>
        <p:nvPicPr>
          <p:cNvPr id="298" name="Google Shape;298;g6adee5d03c_1_29"/>
          <p:cNvPicPr preferRelativeResize="0"/>
          <p:nvPr/>
        </p:nvPicPr>
        <p:blipFill>
          <a:blip r:embed="rId3">
            <a:alphaModFix/>
          </a:blip>
          <a:stretch>
            <a:fillRect/>
          </a:stretch>
        </p:blipFill>
        <p:spPr>
          <a:xfrm>
            <a:off x="6858000" y="2920190"/>
            <a:ext cx="5289001" cy="3032009"/>
          </a:xfrm>
          <a:prstGeom prst="rect">
            <a:avLst/>
          </a:prstGeom>
          <a:noFill/>
          <a:ln>
            <a:noFill/>
          </a:ln>
        </p:spPr>
      </p:pic>
      <p:pic>
        <p:nvPicPr>
          <p:cNvPr id="299" name="Google Shape;299;g6adee5d03c_1_29"/>
          <p:cNvPicPr preferRelativeResize="0"/>
          <p:nvPr/>
        </p:nvPicPr>
        <p:blipFill>
          <a:blip r:embed="rId4">
            <a:alphaModFix/>
          </a:blip>
          <a:stretch>
            <a:fillRect/>
          </a:stretch>
        </p:blipFill>
        <p:spPr>
          <a:xfrm>
            <a:off x="152400" y="963000"/>
            <a:ext cx="6705601" cy="51014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6adee5d03c_1_32"/>
          <p:cNvSpPr txBox="1"/>
          <p:nvPr/>
        </p:nvSpPr>
        <p:spPr>
          <a:xfrm>
            <a:off x="777800" y="602800"/>
            <a:ext cx="6980700" cy="12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6adee5d03c_1_32"/>
          <p:cNvSpPr txBox="1"/>
          <p:nvPr/>
        </p:nvSpPr>
        <p:spPr>
          <a:xfrm>
            <a:off x="0" y="0"/>
            <a:ext cx="5930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06" name="Google Shape;306;g6adee5d03c_1_32"/>
          <p:cNvPicPr preferRelativeResize="0"/>
          <p:nvPr/>
        </p:nvPicPr>
        <p:blipFill>
          <a:blip r:embed="rId3">
            <a:alphaModFix/>
          </a:blip>
          <a:stretch>
            <a:fillRect/>
          </a:stretch>
        </p:blipFill>
        <p:spPr>
          <a:xfrm>
            <a:off x="1000125" y="1114425"/>
            <a:ext cx="10191750" cy="462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g6adee5d03c_6_0"/>
          <p:cNvPicPr preferRelativeResize="0"/>
          <p:nvPr/>
        </p:nvPicPr>
        <p:blipFill>
          <a:blip r:embed="rId3">
            <a:alphaModFix/>
          </a:blip>
          <a:stretch>
            <a:fillRect/>
          </a:stretch>
        </p:blipFill>
        <p:spPr>
          <a:xfrm>
            <a:off x="168300" y="109550"/>
            <a:ext cx="12023701" cy="622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g6adee5d03c_2_3"/>
          <p:cNvSpPr txBox="1"/>
          <p:nvPr/>
        </p:nvSpPr>
        <p:spPr>
          <a:xfrm>
            <a:off x="0" y="0"/>
            <a:ext cx="612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12" name="Google Shape;312;g6adee5d03c_2_3"/>
          <p:cNvPicPr preferRelativeResize="0"/>
          <p:nvPr/>
        </p:nvPicPr>
        <p:blipFill>
          <a:blip r:embed="rId3">
            <a:alphaModFix/>
          </a:blip>
          <a:stretch>
            <a:fillRect/>
          </a:stretch>
        </p:blipFill>
        <p:spPr>
          <a:xfrm>
            <a:off x="952800" y="956962"/>
            <a:ext cx="10286401" cy="494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g6adee5d03c_1_61"/>
          <p:cNvPicPr preferRelativeResize="0"/>
          <p:nvPr/>
        </p:nvPicPr>
        <p:blipFill>
          <a:blip r:embed="rId3">
            <a:alphaModFix/>
          </a:blip>
          <a:stretch>
            <a:fillRect/>
          </a:stretch>
        </p:blipFill>
        <p:spPr>
          <a:xfrm>
            <a:off x="1023938" y="1004888"/>
            <a:ext cx="10144125" cy="4848225"/>
          </a:xfrm>
          <a:prstGeom prst="rect">
            <a:avLst/>
          </a:prstGeom>
          <a:noFill/>
          <a:ln>
            <a:noFill/>
          </a:ln>
        </p:spPr>
      </p:pic>
      <p:sp>
        <p:nvSpPr>
          <p:cNvPr id="318" name="Google Shape;318;g6adee5d03c_1_61"/>
          <p:cNvSpPr txBox="1"/>
          <p:nvPr/>
        </p:nvSpPr>
        <p:spPr>
          <a:xfrm>
            <a:off x="0" y="0"/>
            <a:ext cx="60084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19" name="Google Shape;319;g6adee5d03c_1_61"/>
          <p:cNvPicPr preferRelativeResize="0"/>
          <p:nvPr/>
        </p:nvPicPr>
        <p:blipFill>
          <a:blip r:embed="rId4">
            <a:alphaModFix/>
          </a:blip>
          <a:stretch>
            <a:fillRect/>
          </a:stretch>
        </p:blipFill>
        <p:spPr>
          <a:xfrm>
            <a:off x="767963" y="868139"/>
            <a:ext cx="10656100" cy="512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6adee5d03c_2_0"/>
          <p:cNvSpPr txBox="1"/>
          <p:nvPr/>
        </p:nvSpPr>
        <p:spPr>
          <a:xfrm>
            <a:off x="0" y="0"/>
            <a:ext cx="6339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25" name="Google Shape;325;g6adee5d03c_2_0"/>
          <p:cNvPicPr preferRelativeResize="0"/>
          <p:nvPr/>
        </p:nvPicPr>
        <p:blipFill>
          <a:blip r:embed="rId3">
            <a:alphaModFix/>
          </a:blip>
          <a:stretch>
            <a:fillRect/>
          </a:stretch>
        </p:blipFill>
        <p:spPr>
          <a:xfrm>
            <a:off x="730450" y="850087"/>
            <a:ext cx="10731101" cy="5157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6adee5d03c_1_58"/>
          <p:cNvSpPr txBox="1"/>
          <p:nvPr/>
        </p:nvSpPr>
        <p:spPr>
          <a:xfrm>
            <a:off x="0" y="0"/>
            <a:ext cx="5745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31" name="Google Shape;331;g6adee5d03c_1_58"/>
          <p:cNvPicPr preferRelativeResize="0"/>
          <p:nvPr/>
        </p:nvPicPr>
        <p:blipFill>
          <a:blip r:embed="rId3">
            <a:alphaModFix/>
          </a:blip>
          <a:stretch>
            <a:fillRect/>
          </a:stretch>
        </p:blipFill>
        <p:spPr>
          <a:xfrm>
            <a:off x="778349" y="887513"/>
            <a:ext cx="10635300" cy="508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6adee5d03c_5_4"/>
          <p:cNvSpPr txBox="1"/>
          <p:nvPr/>
        </p:nvSpPr>
        <p:spPr>
          <a:xfrm>
            <a:off x="0" y="0"/>
            <a:ext cx="48681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EDA: Relationship</a:t>
            </a:r>
            <a:endParaRPr/>
          </a:p>
        </p:txBody>
      </p:sp>
      <p:pic>
        <p:nvPicPr>
          <p:cNvPr id="337" name="Google Shape;337;g6adee5d03c_5_4"/>
          <p:cNvPicPr preferRelativeResize="0"/>
          <p:nvPr/>
        </p:nvPicPr>
        <p:blipFill>
          <a:blip r:embed="rId3">
            <a:alphaModFix/>
          </a:blip>
          <a:stretch>
            <a:fillRect/>
          </a:stretch>
        </p:blipFill>
        <p:spPr>
          <a:xfrm>
            <a:off x="0" y="692375"/>
            <a:ext cx="5999976" cy="5716849"/>
          </a:xfrm>
          <a:prstGeom prst="rect">
            <a:avLst/>
          </a:prstGeom>
          <a:noFill/>
          <a:ln>
            <a:noFill/>
          </a:ln>
        </p:spPr>
      </p:pic>
      <p:sp>
        <p:nvSpPr>
          <p:cNvPr id="338" name="Google Shape;338;g6adee5d03c_5_4"/>
          <p:cNvSpPr txBox="1"/>
          <p:nvPr/>
        </p:nvSpPr>
        <p:spPr>
          <a:xfrm>
            <a:off x="6172200" y="830875"/>
            <a:ext cx="5750100" cy="5473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WetBulb &amp; DewPoint </a:t>
            </a:r>
            <a:endParaRPr sz="2400"/>
          </a:p>
          <a:p>
            <a:pPr indent="-381000" lvl="1" marL="914400" rtl="0" algn="l">
              <a:spcBef>
                <a:spcPts val="0"/>
              </a:spcBef>
              <a:spcAft>
                <a:spcPts val="0"/>
              </a:spcAft>
              <a:buSzPts val="2400"/>
              <a:buChar char="○"/>
            </a:pPr>
            <a:r>
              <a:rPr lang="en-SG" sz="2400"/>
              <a:t>Both are measurements about humidity</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t>Tavg &amp; WetBulb</a:t>
            </a:r>
            <a:endParaRPr sz="2400"/>
          </a:p>
          <a:p>
            <a:pPr indent="-381000" lvl="1" marL="914400" rtl="0" algn="l">
              <a:spcBef>
                <a:spcPts val="0"/>
              </a:spcBef>
              <a:spcAft>
                <a:spcPts val="0"/>
              </a:spcAft>
              <a:buSzPts val="2400"/>
              <a:buChar char="○"/>
            </a:pPr>
            <a:r>
              <a:rPr lang="en-SG" sz="2400"/>
              <a:t>Increase in temperature, increase in humidity</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g6adee5d03c_6_113"/>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Analysis /</a:t>
            </a:r>
            <a:endParaRPr/>
          </a:p>
          <a:p>
            <a:pPr indent="0" lvl="0" marL="0" rtl="0" algn="l">
              <a:spcBef>
                <a:spcPts val="0"/>
              </a:spcBef>
              <a:spcAft>
                <a:spcPts val="0"/>
              </a:spcAft>
              <a:buNone/>
            </a:pPr>
            <a:r>
              <a:rPr lang="en-SG"/>
              <a:t>Feature Engineering</a:t>
            </a:r>
            <a:endParaRPr/>
          </a:p>
        </p:txBody>
      </p:sp>
      <p:sp>
        <p:nvSpPr>
          <p:cNvPr id="344" name="Google Shape;344;g6adee5d03c_6_113"/>
          <p:cNvSpPr txBox="1"/>
          <p:nvPr>
            <p:ph idx="1" type="subTitle"/>
          </p:nvPr>
        </p:nvSpPr>
        <p:spPr>
          <a:xfrm>
            <a:off x="1100051" y="4645152"/>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g740d0b2c11_2_0"/>
          <p:cNvSpPr txBox="1"/>
          <p:nvPr>
            <p:ph type="title"/>
          </p:nvPr>
        </p:nvSpPr>
        <p:spPr>
          <a:xfrm>
            <a:off x="1097275" y="286600"/>
            <a:ext cx="104976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Locations </a:t>
            </a:r>
            <a:endParaRPr/>
          </a:p>
          <a:p>
            <a:pPr indent="0" lvl="0" marL="0" rtl="0" algn="l">
              <a:spcBef>
                <a:spcPts val="0"/>
              </a:spcBef>
              <a:spcAft>
                <a:spcPts val="0"/>
              </a:spcAft>
              <a:buNone/>
            </a:pPr>
            <a:r>
              <a:rPr lang="en-SG"/>
              <a:t>(where are the hotspots?)</a:t>
            </a:r>
            <a:endParaRPr/>
          </a:p>
        </p:txBody>
      </p:sp>
      <p:pic>
        <p:nvPicPr>
          <p:cNvPr id="350" name="Google Shape;350;g740d0b2c11_2_0"/>
          <p:cNvPicPr preferRelativeResize="0"/>
          <p:nvPr/>
        </p:nvPicPr>
        <p:blipFill>
          <a:blip r:embed="rId3">
            <a:alphaModFix/>
          </a:blip>
          <a:stretch>
            <a:fillRect/>
          </a:stretch>
        </p:blipFill>
        <p:spPr>
          <a:xfrm>
            <a:off x="2344125" y="1925150"/>
            <a:ext cx="5415300" cy="4410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g6adee5d03c_6_22"/>
          <p:cNvSpPr txBox="1"/>
          <p:nvPr>
            <p:ph type="title"/>
          </p:nvPr>
        </p:nvSpPr>
        <p:spPr>
          <a:xfrm>
            <a:off x="1097275" y="286600"/>
            <a:ext cx="103917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Heatmap of outbreak</a:t>
            </a:r>
            <a:r>
              <a:rPr lang="en-SG" sz="3600"/>
              <a:t>(2007,2009,2011,2013)</a:t>
            </a:r>
            <a:endParaRPr sz="3600"/>
          </a:p>
        </p:txBody>
      </p:sp>
      <p:pic>
        <p:nvPicPr>
          <p:cNvPr id="356" name="Google Shape;356;g6adee5d03c_6_22"/>
          <p:cNvPicPr preferRelativeResize="0"/>
          <p:nvPr/>
        </p:nvPicPr>
        <p:blipFill>
          <a:blip r:embed="rId3">
            <a:alphaModFix/>
          </a:blip>
          <a:stretch>
            <a:fillRect/>
          </a:stretch>
        </p:blipFill>
        <p:spPr>
          <a:xfrm>
            <a:off x="523575" y="2084225"/>
            <a:ext cx="11395999" cy="4155150"/>
          </a:xfrm>
          <a:prstGeom prst="rect">
            <a:avLst/>
          </a:prstGeom>
          <a:noFill/>
          <a:ln>
            <a:noFill/>
          </a:ln>
        </p:spPr>
      </p:pic>
      <p:sp>
        <p:nvSpPr>
          <p:cNvPr id="357" name="Google Shape;357;g6adee5d03c_6_22"/>
          <p:cNvSpPr txBox="1"/>
          <p:nvPr/>
        </p:nvSpPr>
        <p:spPr>
          <a:xfrm>
            <a:off x="293950" y="2775025"/>
            <a:ext cx="972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a:t>station 1</a:t>
            </a:r>
            <a:endParaRPr b="1"/>
          </a:p>
        </p:txBody>
      </p:sp>
      <p:sp>
        <p:nvSpPr>
          <p:cNvPr id="358" name="Google Shape;358;g6adee5d03c_6_22"/>
          <p:cNvSpPr txBox="1"/>
          <p:nvPr/>
        </p:nvSpPr>
        <p:spPr>
          <a:xfrm>
            <a:off x="1097275" y="4394475"/>
            <a:ext cx="972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a:t>station 2</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g7404e1a2a6_0_0"/>
          <p:cNvPicPr preferRelativeResize="0"/>
          <p:nvPr/>
        </p:nvPicPr>
        <p:blipFill>
          <a:blip r:embed="rId3">
            <a:alphaModFix/>
          </a:blip>
          <a:stretch>
            <a:fillRect/>
          </a:stretch>
        </p:blipFill>
        <p:spPr>
          <a:xfrm>
            <a:off x="476075" y="2184849"/>
            <a:ext cx="11132974" cy="3744325"/>
          </a:xfrm>
          <a:prstGeom prst="rect">
            <a:avLst/>
          </a:prstGeom>
          <a:noFill/>
          <a:ln>
            <a:noFill/>
          </a:ln>
        </p:spPr>
      </p:pic>
      <p:sp>
        <p:nvSpPr>
          <p:cNvPr id="364" name="Google Shape;364;g7404e1a2a6_0_0"/>
          <p:cNvSpPr txBox="1"/>
          <p:nvPr>
            <p:ph type="title"/>
          </p:nvPr>
        </p:nvSpPr>
        <p:spPr>
          <a:xfrm>
            <a:off x="1097275" y="286600"/>
            <a:ext cx="103917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Heatmap of outbreak</a:t>
            </a:r>
            <a:r>
              <a:rPr lang="en-SG" sz="3600"/>
              <a:t>(2007,2009,2011,2013)</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g6adee5d03c_6_1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Infection Count </a:t>
            </a:r>
            <a:r>
              <a:rPr lang="en-SG" sz="3600"/>
              <a:t>(2007)</a:t>
            </a:r>
            <a:endParaRPr sz="3600"/>
          </a:p>
        </p:txBody>
      </p:sp>
      <p:pic>
        <p:nvPicPr>
          <p:cNvPr id="370" name="Google Shape;370;g6adee5d03c_6_18"/>
          <p:cNvPicPr preferRelativeResize="0"/>
          <p:nvPr/>
        </p:nvPicPr>
        <p:blipFill>
          <a:blip r:embed="rId3">
            <a:alphaModFix/>
          </a:blip>
          <a:stretch>
            <a:fillRect/>
          </a:stretch>
        </p:blipFill>
        <p:spPr>
          <a:xfrm>
            <a:off x="1531075" y="1942825"/>
            <a:ext cx="9486900" cy="4367251"/>
          </a:xfrm>
          <a:prstGeom prst="rect">
            <a:avLst/>
          </a:prstGeom>
          <a:noFill/>
          <a:ln>
            <a:noFill/>
          </a:ln>
        </p:spPr>
      </p:pic>
      <p:sp>
        <p:nvSpPr>
          <p:cNvPr id="371" name="Google Shape;371;g6adee5d03c_6_18"/>
          <p:cNvSpPr/>
          <p:nvPr/>
        </p:nvSpPr>
        <p:spPr>
          <a:xfrm>
            <a:off x="4853862" y="2509900"/>
            <a:ext cx="2545236" cy="15023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SG" sz="2400"/>
              <a:t>Top Trap</a:t>
            </a:r>
            <a:endParaRPr sz="2400"/>
          </a:p>
          <a:p>
            <a:pPr indent="0" lvl="0" marL="0" rtl="0" algn="l">
              <a:spcBef>
                <a:spcPts val="0"/>
              </a:spcBef>
              <a:spcAft>
                <a:spcPts val="0"/>
              </a:spcAft>
              <a:buNone/>
            </a:pPr>
            <a:r>
              <a:rPr lang="en-SG" sz="3600"/>
              <a:t>T115</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0" name="Shape 130"/>
        <p:cNvGrpSpPr/>
        <p:nvPr/>
      </p:nvGrpSpPr>
      <p:grpSpPr>
        <a:xfrm>
          <a:off x="0" y="0"/>
          <a:ext cx="0" cy="0"/>
          <a:chOff x="0" y="0"/>
          <a:chExt cx="0" cy="0"/>
        </a:xfrm>
      </p:grpSpPr>
      <p:sp>
        <p:nvSpPr>
          <p:cNvPr id="131" name="Google Shape;131;p2"/>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2"/>
          <p:cNvSpPr/>
          <p:nvPr/>
        </p:nvSpPr>
        <p:spPr>
          <a:xfrm>
            <a:off x="16" y="0"/>
            <a:ext cx="4059919" cy="6858000"/>
          </a:xfrm>
          <a:prstGeom prst="rect">
            <a:avLst/>
          </a:prstGeom>
          <a:solidFill>
            <a:srgbClr val="756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2"/>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134" name="Google Shape;134;p2"/>
          <p:cNvSpPr txBox="1"/>
          <p:nvPr>
            <p:ph idx="1" type="body"/>
          </p:nvPr>
        </p:nvSpPr>
        <p:spPr>
          <a:xfrm>
            <a:off x="4244195" y="241539"/>
            <a:ext cx="7942119" cy="6737229"/>
          </a:xfrm>
          <a:prstGeom prst="rect">
            <a:avLst/>
          </a:prstGeom>
          <a:noFill/>
          <a:ln>
            <a:noFill/>
          </a:ln>
        </p:spPr>
        <p:txBody>
          <a:bodyPr anchorCtr="0" anchor="t" bIns="45700" lIns="0" spcFirstLastPara="1" rIns="0" wrap="square" tIns="45700">
            <a:normAutofit/>
          </a:bodyPr>
          <a:lstStyle/>
          <a:p>
            <a:pPr indent="0" lvl="0" marL="0" rtl="0" algn="l">
              <a:lnSpc>
                <a:spcPct val="110000"/>
              </a:lnSpc>
              <a:spcBef>
                <a:spcPts val="0"/>
              </a:spcBef>
              <a:spcAft>
                <a:spcPts val="0"/>
              </a:spcAft>
              <a:buSzPts val="1800"/>
              <a:buNone/>
            </a:pPr>
            <a:r>
              <a:rPr lang="en-SG" sz="1800">
                <a:solidFill>
                  <a:schemeClr val="dk1"/>
                </a:solidFill>
              </a:rPr>
              <a:t>About West Nile Virus:</a:t>
            </a:r>
            <a:endParaRPr/>
          </a:p>
          <a:p>
            <a:pPr indent="0" lvl="0" marL="0" rtl="0" algn="l">
              <a:lnSpc>
                <a:spcPct val="110000"/>
              </a:lnSpc>
              <a:spcBef>
                <a:spcPts val="1400"/>
              </a:spcBef>
              <a:spcAft>
                <a:spcPts val="0"/>
              </a:spcAft>
              <a:buSzPts val="1800"/>
              <a:buNone/>
            </a:pPr>
            <a:r>
              <a:rPr lang="en-SG" sz="1800">
                <a:solidFill>
                  <a:schemeClr val="dk1"/>
                </a:solidFill>
              </a:rPr>
              <a:t>It is an infectious disease.</a:t>
            </a:r>
            <a:endParaRPr/>
          </a:p>
          <a:p>
            <a:pPr indent="0" lvl="0" marL="0" rtl="0" algn="l">
              <a:lnSpc>
                <a:spcPct val="110000"/>
              </a:lnSpc>
              <a:spcBef>
                <a:spcPts val="1400"/>
              </a:spcBef>
              <a:spcAft>
                <a:spcPts val="0"/>
              </a:spcAft>
              <a:buSzPts val="1900"/>
              <a:buNone/>
            </a:pPr>
            <a:r>
              <a:rPr lang="en-SG">
                <a:solidFill>
                  <a:schemeClr val="dk1"/>
                </a:solidFill>
              </a:rPr>
              <a:t>It is most commonly spread to people by the bite of an infected mosquito. </a:t>
            </a:r>
            <a:endParaRPr/>
          </a:p>
          <a:p>
            <a:pPr indent="0" lvl="0" marL="0" rtl="0" algn="l">
              <a:lnSpc>
                <a:spcPct val="110000"/>
              </a:lnSpc>
              <a:spcBef>
                <a:spcPts val="1400"/>
              </a:spcBef>
              <a:spcAft>
                <a:spcPts val="0"/>
              </a:spcAft>
              <a:buSzPts val="1900"/>
              <a:buNone/>
            </a:pPr>
            <a:r>
              <a:rPr lang="en-SG">
                <a:solidFill>
                  <a:schemeClr val="dk1"/>
                </a:solidFill>
              </a:rPr>
              <a:t>Cases of WNV occur during mosquito  season , which starts in the summer and continues through fall.</a:t>
            </a:r>
            <a:endParaRPr/>
          </a:p>
          <a:p>
            <a:pPr indent="0" lvl="0" marL="0" rtl="0" algn="l">
              <a:lnSpc>
                <a:spcPct val="110000"/>
              </a:lnSpc>
              <a:spcBef>
                <a:spcPts val="1400"/>
              </a:spcBef>
              <a:spcAft>
                <a:spcPts val="0"/>
              </a:spcAft>
              <a:buSzPts val="1900"/>
              <a:buNone/>
            </a:pPr>
            <a:r>
              <a:rPr lang="en-SG">
                <a:solidFill>
                  <a:schemeClr val="dk1"/>
                </a:solidFill>
              </a:rPr>
              <a:t>WNV has  the potential to cause prolonged disability or death in people who are infected.</a:t>
            </a:r>
            <a:endParaRPr/>
          </a:p>
          <a:p>
            <a:pPr indent="0" lvl="0" marL="0" rtl="0" algn="l">
              <a:lnSpc>
                <a:spcPct val="110000"/>
              </a:lnSpc>
              <a:spcBef>
                <a:spcPts val="1400"/>
              </a:spcBef>
              <a:spcAft>
                <a:spcPts val="0"/>
              </a:spcAft>
              <a:buSzPts val="1900"/>
              <a:buNone/>
            </a:pPr>
            <a:r>
              <a:rPr lang="en-SG">
                <a:solidFill>
                  <a:schemeClr val="dk1"/>
                </a:solidFill>
              </a:rPr>
              <a:t> There are no vaccines to prevent or medications to treat WNV in people. Since 1999, nearly 2,000 US residents have died from WNV complications</a:t>
            </a:r>
            <a:endParaRPr/>
          </a:p>
          <a:p>
            <a:pPr indent="0" lvl="0" marL="0" rtl="0" algn="l">
              <a:lnSpc>
                <a:spcPct val="110000"/>
              </a:lnSpc>
              <a:spcBef>
                <a:spcPts val="1400"/>
              </a:spcBef>
              <a:spcAft>
                <a:spcPts val="0"/>
              </a:spcAft>
              <a:buSzPts val="1900"/>
              <a:buNone/>
            </a:pPr>
            <a:r>
              <a:rPr lang="en-SG">
                <a:solidFill>
                  <a:schemeClr val="dk1"/>
                </a:solidFill>
              </a:rPr>
              <a:t>The most effective way to prevent infection from ­­­West Nile virus is to prevent mosquito bites.</a:t>
            </a:r>
            <a:endParaRPr/>
          </a:p>
          <a:p>
            <a:pPr indent="0" lvl="0" marL="0" rtl="0" algn="l">
              <a:lnSpc>
                <a:spcPct val="110000"/>
              </a:lnSpc>
              <a:spcBef>
                <a:spcPts val="1400"/>
              </a:spcBef>
              <a:spcAft>
                <a:spcPts val="0"/>
              </a:spcAft>
              <a:buSzPts val="1900"/>
              <a:buNone/>
            </a:pPr>
            <a:r>
              <a:rPr lang="en-SG">
                <a:solidFill>
                  <a:schemeClr val="dk1"/>
                </a:solidFill>
              </a:rPr>
              <a:t>The surveillance allows local government to take action (mainly in the form of mosquito spraying ) to prevent the spread of WNV.</a:t>
            </a:r>
            <a:endParaRPr/>
          </a:p>
          <a:p>
            <a:pPr indent="0" lvl="0" marL="0" rtl="0" algn="l">
              <a:lnSpc>
                <a:spcPct val="110000"/>
              </a:lnSpc>
              <a:spcBef>
                <a:spcPts val="1400"/>
              </a:spcBef>
              <a:spcAft>
                <a:spcPts val="0"/>
              </a:spcAft>
              <a:buSzPts val="1800"/>
              <a:buNone/>
            </a:pPr>
            <a:r>
              <a:rPr lang="en-SG" sz="1800">
                <a:solidFill>
                  <a:schemeClr val="dk1"/>
                </a:solidFill>
              </a:rPr>
              <a:t> </a:t>
            </a:r>
            <a:endParaRPr/>
          </a:p>
          <a:p>
            <a:pPr indent="0" lvl="0" marL="0" rtl="0" algn="l">
              <a:lnSpc>
                <a:spcPct val="110000"/>
              </a:lnSpc>
              <a:spcBef>
                <a:spcPts val="1400"/>
              </a:spcBef>
              <a:spcAft>
                <a:spcPts val="0"/>
              </a:spcAft>
              <a:buSzPts val="1800"/>
              <a:buNone/>
            </a:pPr>
            <a:r>
              <a:t/>
            </a:r>
            <a:endParaRPr sz="1800">
              <a:solidFill>
                <a:schemeClr val="lt1"/>
              </a:solidFill>
            </a:endParaRPr>
          </a:p>
        </p:txBody>
      </p:sp>
      <p:pic>
        <p:nvPicPr>
          <p:cNvPr descr="A insect on the ground&#10;&#10;Description automatically generated" id="135" name="Google Shape;135;p2"/>
          <p:cNvPicPr preferRelativeResize="0"/>
          <p:nvPr/>
        </p:nvPicPr>
        <p:blipFill rotWithShape="1">
          <a:blip r:embed="rId3">
            <a:alphaModFix/>
          </a:blip>
          <a:srcRect b="0" l="0" r="0" t="0"/>
          <a:stretch/>
        </p:blipFill>
        <p:spPr>
          <a:xfrm>
            <a:off x="5685" y="1148080"/>
            <a:ext cx="3977035" cy="4775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g6adee5d03c_6_3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SG"/>
              <a:t>Trap Infection Count </a:t>
            </a:r>
            <a:r>
              <a:rPr lang="en-SG" sz="3600"/>
              <a:t>(2009)</a:t>
            </a:r>
            <a:endParaRPr/>
          </a:p>
        </p:txBody>
      </p:sp>
      <p:pic>
        <p:nvPicPr>
          <p:cNvPr id="377" name="Google Shape;377;g6adee5d03c_6_37"/>
          <p:cNvPicPr preferRelativeResize="0"/>
          <p:nvPr/>
        </p:nvPicPr>
        <p:blipFill>
          <a:blip r:embed="rId3">
            <a:alphaModFix/>
          </a:blip>
          <a:stretch>
            <a:fillRect/>
          </a:stretch>
        </p:blipFill>
        <p:spPr>
          <a:xfrm>
            <a:off x="1352550" y="1995850"/>
            <a:ext cx="9486900" cy="4349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g6adee5d03c_6_4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Infection Count </a:t>
            </a:r>
            <a:r>
              <a:rPr lang="en-SG" sz="3600"/>
              <a:t>(2011)</a:t>
            </a:r>
            <a:endParaRPr/>
          </a:p>
        </p:txBody>
      </p:sp>
      <p:pic>
        <p:nvPicPr>
          <p:cNvPr id="383" name="Google Shape;383;g6adee5d03c_6_45"/>
          <p:cNvPicPr preferRelativeResize="0"/>
          <p:nvPr/>
        </p:nvPicPr>
        <p:blipFill>
          <a:blip r:embed="rId3">
            <a:alphaModFix/>
          </a:blip>
          <a:stretch>
            <a:fillRect/>
          </a:stretch>
        </p:blipFill>
        <p:spPr>
          <a:xfrm>
            <a:off x="1387800" y="1942825"/>
            <a:ext cx="9477375" cy="4402600"/>
          </a:xfrm>
          <a:prstGeom prst="rect">
            <a:avLst/>
          </a:prstGeom>
          <a:noFill/>
          <a:ln>
            <a:noFill/>
          </a:ln>
        </p:spPr>
      </p:pic>
      <p:sp>
        <p:nvSpPr>
          <p:cNvPr id="384" name="Google Shape;384;g6adee5d03c_6_45"/>
          <p:cNvSpPr/>
          <p:nvPr/>
        </p:nvSpPr>
        <p:spPr>
          <a:xfrm>
            <a:off x="4853862" y="2509900"/>
            <a:ext cx="2545236" cy="15023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SG" sz="2400"/>
              <a:t>Top Trap</a:t>
            </a:r>
            <a:endParaRPr sz="2400"/>
          </a:p>
          <a:p>
            <a:pPr indent="0" lvl="0" marL="0" rtl="0" algn="l">
              <a:spcBef>
                <a:spcPts val="0"/>
              </a:spcBef>
              <a:spcAft>
                <a:spcPts val="0"/>
              </a:spcAft>
              <a:buNone/>
            </a:pPr>
            <a:r>
              <a:rPr lang="en-SG" sz="3600"/>
              <a:t>T900</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g6adee5d03c_6_5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Infection Count </a:t>
            </a:r>
            <a:r>
              <a:rPr lang="en-SG" sz="3600"/>
              <a:t>(2013)</a:t>
            </a:r>
            <a:endParaRPr/>
          </a:p>
        </p:txBody>
      </p:sp>
      <p:pic>
        <p:nvPicPr>
          <p:cNvPr id="390" name="Google Shape;390;g6adee5d03c_6_50"/>
          <p:cNvPicPr preferRelativeResize="0"/>
          <p:nvPr/>
        </p:nvPicPr>
        <p:blipFill>
          <a:blip r:embed="rId3">
            <a:alphaModFix/>
          </a:blip>
          <a:stretch>
            <a:fillRect/>
          </a:stretch>
        </p:blipFill>
        <p:spPr>
          <a:xfrm>
            <a:off x="1411600" y="2031200"/>
            <a:ext cx="9429750" cy="4314224"/>
          </a:xfrm>
          <a:prstGeom prst="rect">
            <a:avLst/>
          </a:prstGeom>
          <a:noFill/>
          <a:ln>
            <a:noFill/>
          </a:ln>
        </p:spPr>
      </p:pic>
      <p:sp>
        <p:nvSpPr>
          <p:cNvPr id="391" name="Google Shape;391;g6adee5d03c_6_50"/>
          <p:cNvSpPr/>
          <p:nvPr/>
        </p:nvSpPr>
        <p:spPr>
          <a:xfrm>
            <a:off x="7034749" y="3004800"/>
            <a:ext cx="2545236" cy="15023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SG" sz="2400"/>
              <a:t>Investigate</a:t>
            </a:r>
            <a:endParaRPr sz="2400"/>
          </a:p>
          <a:p>
            <a:pPr indent="0" lvl="0" marL="0" rtl="0" algn="l">
              <a:spcBef>
                <a:spcPts val="0"/>
              </a:spcBef>
              <a:spcAft>
                <a:spcPts val="0"/>
              </a:spcAft>
              <a:buNone/>
            </a:pPr>
            <a:r>
              <a:rPr lang="en-SG" sz="3600"/>
              <a:t>T900 !</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6adee5d03c_6_27"/>
          <p:cNvSpPr txBox="1"/>
          <p:nvPr>
            <p:ph type="title"/>
          </p:nvPr>
        </p:nvSpPr>
        <p:spPr>
          <a:xfrm>
            <a:off x="1097275" y="286600"/>
            <a:ext cx="104799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Investigate Trap T900 </a:t>
            </a:r>
            <a:endParaRPr/>
          </a:p>
        </p:txBody>
      </p:sp>
      <p:sp>
        <p:nvSpPr>
          <p:cNvPr id="397" name="Google Shape;397;g6adee5d03c_6_27"/>
          <p:cNvSpPr txBox="1"/>
          <p:nvPr>
            <p:ph idx="1" type="body"/>
          </p:nvPr>
        </p:nvSpPr>
        <p:spPr>
          <a:xfrm>
            <a:off x="5726775" y="2108200"/>
            <a:ext cx="5428800" cy="4078200"/>
          </a:xfrm>
          <a:prstGeom prst="rect">
            <a:avLst/>
          </a:prstGeom>
        </p:spPr>
        <p:txBody>
          <a:bodyPr anchorCtr="0" anchor="t" bIns="45700" lIns="0" spcFirstLastPara="1" rIns="0" wrap="square" tIns="45700">
            <a:noAutofit/>
          </a:bodyPr>
          <a:lstStyle/>
          <a:p>
            <a:pPr indent="0" lvl="0" marL="457200" rtl="0" algn="l">
              <a:spcBef>
                <a:spcPts val="1200"/>
              </a:spcBef>
              <a:spcAft>
                <a:spcPts val="0"/>
              </a:spcAft>
              <a:buNone/>
            </a:pPr>
            <a:r>
              <a:rPr lang="en-SG"/>
              <a:t>Where does the mosquitos come from ?</a:t>
            </a:r>
            <a:endParaRPr/>
          </a:p>
          <a:p>
            <a:pPr indent="0" lvl="0" marL="457200" rtl="0" algn="l">
              <a:spcBef>
                <a:spcPts val="1200"/>
              </a:spcBef>
              <a:spcAft>
                <a:spcPts val="0"/>
              </a:spcAft>
              <a:buNone/>
            </a:pPr>
            <a:r>
              <a:rPr lang="en-SG" u="sng"/>
              <a:t>Life Cycle of Mosquitos</a:t>
            </a:r>
            <a:endParaRPr u="sng"/>
          </a:p>
          <a:p>
            <a:pPr indent="-342900" lvl="0" marL="457200" rtl="0" algn="l">
              <a:spcBef>
                <a:spcPts val="1200"/>
              </a:spcBef>
              <a:spcAft>
                <a:spcPts val="0"/>
              </a:spcAft>
              <a:buSzPts val="1800"/>
              <a:buChar char="-"/>
            </a:pPr>
            <a:r>
              <a:rPr lang="en-SG"/>
              <a:t>Lay eggs near </a:t>
            </a:r>
            <a:r>
              <a:rPr lang="en-SG" sz="3000">
                <a:solidFill>
                  <a:srgbClr val="FF0000"/>
                </a:solidFill>
              </a:rPr>
              <a:t>water</a:t>
            </a:r>
            <a:endParaRPr sz="3000">
              <a:solidFill>
                <a:srgbClr val="FF0000"/>
              </a:solidFill>
            </a:endParaRPr>
          </a:p>
          <a:p>
            <a:pPr indent="-342900" lvl="0" marL="457200" rtl="0" algn="l">
              <a:spcBef>
                <a:spcPts val="0"/>
              </a:spcBef>
              <a:spcAft>
                <a:spcPts val="0"/>
              </a:spcAft>
              <a:buSzPts val="1800"/>
              <a:buChar char="-"/>
            </a:pPr>
            <a:r>
              <a:rPr lang="en-SG"/>
              <a:t>eggs -&gt; Larva -&gt; Pupa, in </a:t>
            </a:r>
            <a:r>
              <a:rPr lang="en-SG" sz="3000">
                <a:solidFill>
                  <a:srgbClr val="FF0000"/>
                </a:solidFill>
              </a:rPr>
              <a:t>water </a:t>
            </a:r>
            <a:r>
              <a:rPr lang="en-SG" sz="1800">
                <a:solidFill>
                  <a:srgbClr val="000000"/>
                </a:solidFill>
              </a:rPr>
              <a:t>(2-3 days)</a:t>
            </a:r>
            <a:endParaRPr sz="1800">
              <a:solidFill>
                <a:srgbClr val="000000"/>
              </a:solidFill>
            </a:endParaRPr>
          </a:p>
          <a:p>
            <a:pPr indent="-342900" lvl="0" marL="457200" rtl="0" algn="l">
              <a:spcBef>
                <a:spcPts val="0"/>
              </a:spcBef>
              <a:spcAft>
                <a:spcPts val="0"/>
              </a:spcAft>
              <a:buClr>
                <a:srgbClr val="000000"/>
              </a:buClr>
              <a:buSzPts val="1800"/>
              <a:buChar char="-"/>
            </a:pPr>
            <a:r>
              <a:t/>
            </a:r>
            <a:endParaRPr sz="1800">
              <a:solidFill>
                <a:srgbClr val="000000"/>
              </a:solidFill>
            </a:endParaRPr>
          </a:p>
          <a:p>
            <a:pPr indent="-342900" lvl="0" marL="457200" rtl="0" algn="l">
              <a:spcBef>
                <a:spcPts val="0"/>
              </a:spcBef>
              <a:spcAft>
                <a:spcPts val="0"/>
              </a:spcAft>
              <a:buSzPts val="1800"/>
              <a:buChar char="-"/>
            </a:pPr>
            <a:r>
              <a:rPr lang="en-SG"/>
              <a:t>full cycle to adult ~ 5-8 days</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SG"/>
              <a:t>Investigate weather columns link to humidity!</a:t>
            </a:r>
            <a:endParaRPr/>
          </a:p>
          <a:p>
            <a:pPr indent="-342900" lvl="0" marL="457200" rtl="0" algn="l">
              <a:spcBef>
                <a:spcPts val="0"/>
              </a:spcBef>
              <a:spcAft>
                <a:spcPts val="0"/>
              </a:spcAft>
              <a:buSzPts val="1800"/>
              <a:buChar char="-"/>
            </a:pPr>
            <a:r>
              <a:rPr lang="en-SG"/>
              <a:t>Investigate temperature!</a:t>
            </a:r>
            <a:endParaRPr/>
          </a:p>
          <a:p>
            <a:pPr indent="0" lvl="0" marL="0" rtl="0" algn="l">
              <a:spcBef>
                <a:spcPts val="1200"/>
              </a:spcBef>
              <a:spcAft>
                <a:spcPts val="200"/>
              </a:spcAft>
              <a:buNone/>
            </a:pPr>
            <a:r>
              <a:t/>
            </a:r>
            <a:endParaRPr/>
          </a:p>
        </p:txBody>
      </p:sp>
      <p:pic>
        <p:nvPicPr>
          <p:cNvPr id="398" name="Google Shape;398;g6adee5d03c_6_27"/>
          <p:cNvPicPr preferRelativeResize="0"/>
          <p:nvPr/>
        </p:nvPicPr>
        <p:blipFill>
          <a:blip r:embed="rId3">
            <a:alphaModFix/>
          </a:blip>
          <a:stretch>
            <a:fillRect/>
          </a:stretch>
        </p:blipFill>
        <p:spPr>
          <a:xfrm>
            <a:off x="859400" y="1943099"/>
            <a:ext cx="4637600" cy="42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g6adee5d03c_6_32"/>
          <p:cNvSpPr txBox="1"/>
          <p:nvPr>
            <p:ph type="title"/>
          </p:nvPr>
        </p:nvSpPr>
        <p:spPr>
          <a:xfrm>
            <a:off x="689325" y="286600"/>
            <a:ext cx="108528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T900 (prior 7 days weather readings)</a:t>
            </a:r>
            <a:endParaRPr/>
          </a:p>
        </p:txBody>
      </p:sp>
      <p:pic>
        <p:nvPicPr>
          <p:cNvPr id="404" name="Google Shape;404;g6adee5d03c_6_32"/>
          <p:cNvPicPr preferRelativeResize="0"/>
          <p:nvPr/>
        </p:nvPicPr>
        <p:blipFill>
          <a:blip r:embed="rId3">
            <a:alphaModFix/>
          </a:blip>
          <a:stretch>
            <a:fillRect/>
          </a:stretch>
        </p:blipFill>
        <p:spPr>
          <a:xfrm>
            <a:off x="763438" y="2193338"/>
            <a:ext cx="8791575" cy="1057275"/>
          </a:xfrm>
          <a:prstGeom prst="rect">
            <a:avLst/>
          </a:prstGeom>
          <a:noFill/>
          <a:ln>
            <a:noFill/>
          </a:ln>
        </p:spPr>
      </p:pic>
      <p:pic>
        <p:nvPicPr>
          <p:cNvPr id="405" name="Google Shape;405;g6adee5d03c_6_32"/>
          <p:cNvPicPr preferRelativeResize="0"/>
          <p:nvPr/>
        </p:nvPicPr>
        <p:blipFill>
          <a:blip r:embed="rId4">
            <a:alphaModFix/>
          </a:blip>
          <a:stretch>
            <a:fillRect/>
          </a:stretch>
        </p:blipFill>
        <p:spPr>
          <a:xfrm>
            <a:off x="1818413" y="3349963"/>
            <a:ext cx="7191375" cy="1000125"/>
          </a:xfrm>
          <a:prstGeom prst="rect">
            <a:avLst/>
          </a:prstGeom>
          <a:noFill/>
          <a:ln>
            <a:noFill/>
          </a:ln>
        </p:spPr>
      </p:pic>
      <p:pic>
        <p:nvPicPr>
          <p:cNvPr id="406" name="Google Shape;406;g6adee5d03c_6_32"/>
          <p:cNvPicPr preferRelativeResize="0"/>
          <p:nvPr/>
        </p:nvPicPr>
        <p:blipFill>
          <a:blip r:embed="rId5">
            <a:alphaModFix/>
          </a:blip>
          <a:stretch>
            <a:fillRect/>
          </a:stretch>
        </p:blipFill>
        <p:spPr>
          <a:xfrm>
            <a:off x="2132000" y="5522188"/>
            <a:ext cx="5248275" cy="990600"/>
          </a:xfrm>
          <a:prstGeom prst="rect">
            <a:avLst/>
          </a:prstGeom>
          <a:noFill/>
          <a:ln>
            <a:noFill/>
          </a:ln>
        </p:spPr>
      </p:pic>
      <p:pic>
        <p:nvPicPr>
          <p:cNvPr id="407" name="Google Shape;407;g6adee5d03c_6_32"/>
          <p:cNvPicPr preferRelativeResize="0"/>
          <p:nvPr/>
        </p:nvPicPr>
        <p:blipFill>
          <a:blip r:embed="rId6">
            <a:alphaModFix/>
          </a:blip>
          <a:stretch>
            <a:fillRect/>
          </a:stretch>
        </p:blipFill>
        <p:spPr>
          <a:xfrm>
            <a:off x="1947850" y="4449438"/>
            <a:ext cx="6422775" cy="973423"/>
          </a:xfrm>
          <a:prstGeom prst="rect">
            <a:avLst/>
          </a:prstGeom>
          <a:noFill/>
          <a:ln>
            <a:noFill/>
          </a:ln>
        </p:spPr>
      </p:pic>
      <p:sp>
        <p:nvSpPr>
          <p:cNvPr id="408" name="Google Shape;408;g6adee5d03c_6_32"/>
          <p:cNvSpPr txBox="1"/>
          <p:nvPr/>
        </p:nvSpPr>
        <p:spPr>
          <a:xfrm>
            <a:off x="9756750" y="2368475"/>
            <a:ext cx="2138700" cy="3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u="sng"/>
              <a:t>Columns</a:t>
            </a:r>
            <a:endParaRPr sz="2400" u="sng"/>
          </a:p>
          <a:p>
            <a:pPr indent="0" lvl="0" marL="0" rtl="0" algn="l">
              <a:spcBef>
                <a:spcPts val="0"/>
              </a:spcBef>
              <a:spcAft>
                <a:spcPts val="0"/>
              </a:spcAft>
              <a:buNone/>
            </a:pPr>
            <a:r>
              <a:rPr lang="en-SG" sz="2400"/>
              <a:t>PrecipTotal</a:t>
            </a:r>
            <a:endParaRPr sz="2400"/>
          </a:p>
          <a:p>
            <a:pPr indent="0" lvl="0" marL="0" rtl="0" algn="l">
              <a:spcBef>
                <a:spcPts val="0"/>
              </a:spcBef>
              <a:spcAft>
                <a:spcPts val="0"/>
              </a:spcAft>
              <a:buNone/>
            </a:pPr>
            <a:r>
              <a:rPr lang="en-SG" sz="2400"/>
              <a:t>WetBulb</a:t>
            </a:r>
            <a:endParaRPr sz="2400"/>
          </a:p>
          <a:p>
            <a:pPr indent="0" lvl="0" marL="0" rtl="0" algn="l">
              <a:spcBef>
                <a:spcPts val="0"/>
              </a:spcBef>
              <a:spcAft>
                <a:spcPts val="0"/>
              </a:spcAft>
              <a:buNone/>
            </a:pPr>
            <a:r>
              <a:rPr lang="en-SG" sz="2400"/>
              <a:t>DewPoint</a:t>
            </a:r>
            <a:endParaRPr sz="2400"/>
          </a:p>
          <a:p>
            <a:pPr indent="0" lvl="0" marL="0" rtl="0" algn="l">
              <a:spcBef>
                <a:spcPts val="0"/>
              </a:spcBef>
              <a:spcAft>
                <a:spcPts val="0"/>
              </a:spcAft>
              <a:buNone/>
            </a:pPr>
            <a:r>
              <a:rPr lang="en-SG" sz="2400"/>
              <a:t>Tavg</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SG" sz="2400"/>
              <a:t>4  x 7 = 28 new features created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409" name="Google Shape;409;g6adee5d03c_6_32"/>
          <p:cNvSpPr txBox="1"/>
          <p:nvPr/>
        </p:nvSpPr>
        <p:spPr>
          <a:xfrm>
            <a:off x="954475" y="1961950"/>
            <a:ext cx="91029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a:solidFill>
                  <a:srgbClr val="741B47"/>
                </a:solidFill>
              </a:rPr>
              <a:t>               2011-06-09      2011-06-08   2011-06-07     2011-06-06    2011-06-05    2011-06-04     2011-06-03</a:t>
            </a:r>
            <a:endParaRPr>
              <a:solidFill>
                <a:srgbClr val="741B4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g6adee5d03c_6_60"/>
          <p:cNvPicPr preferRelativeResize="0"/>
          <p:nvPr/>
        </p:nvPicPr>
        <p:blipFill>
          <a:blip r:embed="rId3">
            <a:alphaModFix/>
          </a:blip>
          <a:stretch>
            <a:fillRect/>
          </a:stretch>
        </p:blipFill>
        <p:spPr>
          <a:xfrm>
            <a:off x="6276275" y="1889803"/>
            <a:ext cx="5553075" cy="3981450"/>
          </a:xfrm>
          <a:prstGeom prst="rect">
            <a:avLst/>
          </a:prstGeom>
          <a:noFill/>
          <a:ln>
            <a:noFill/>
          </a:ln>
        </p:spPr>
      </p:pic>
      <p:pic>
        <p:nvPicPr>
          <p:cNvPr id="415" name="Google Shape;415;g6adee5d03c_6_60"/>
          <p:cNvPicPr preferRelativeResize="0"/>
          <p:nvPr/>
        </p:nvPicPr>
        <p:blipFill>
          <a:blip r:embed="rId4">
            <a:alphaModFix/>
          </a:blip>
          <a:stretch>
            <a:fillRect/>
          </a:stretch>
        </p:blipFill>
        <p:spPr>
          <a:xfrm>
            <a:off x="152400" y="1889803"/>
            <a:ext cx="5562600" cy="4057650"/>
          </a:xfrm>
          <a:prstGeom prst="rect">
            <a:avLst/>
          </a:prstGeom>
          <a:noFill/>
          <a:ln>
            <a:noFill/>
          </a:ln>
        </p:spPr>
      </p:pic>
      <p:sp>
        <p:nvSpPr>
          <p:cNvPr id="416" name="Google Shape;416;g6adee5d03c_6_6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T900 (PrecipTotal Column)</a:t>
            </a:r>
            <a:endParaRPr/>
          </a:p>
        </p:txBody>
      </p:sp>
      <p:sp>
        <p:nvSpPr>
          <p:cNvPr id="417" name="Google Shape;417;g6adee5d03c_6_60"/>
          <p:cNvSpPr txBox="1"/>
          <p:nvPr/>
        </p:nvSpPr>
        <p:spPr>
          <a:xfrm>
            <a:off x="1696475" y="5871250"/>
            <a:ext cx="18735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 WnV</a:t>
            </a:r>
            <a:endParaRPr sz="2400"/>
          </a:p>
        </p:txBody>
      </p:sp>
      <p:sp>
        <p:nvSpPr>
          <p:cNvPr id="418" name="Google Shape;418;g6adee5d03c_6_60"/>
          <p:cNvSpPr txBox="1"/>
          <p:nvPr/>
        </p:nvSpPr>
        <p:spPr>
          <a:xfrm>
            <a:off x="8623750" y="5871250"/>
            <a:ext cx="2021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without WnV</a:t>
            </a:r>
            <a:endParaRPr sz="2400"/>
          </a:p>
        </p:txBody>
      </p:sp>
      <p:sp>
        <p:nvSpPr>
          <p:cNvPr id="419" name="Google Shape;419;g6adee5d03c_6_60"/>
          <p:cNvSpPr/>
          <p:nvPr/>
        </p:nvSpPr>
        <p:spPr>
          <a:xfrm>
            <a:off x="3623425" y="4330450"/>
            <a:ext cx="2138700" cy="1749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g6adee5d03c_6_7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T900 (DewPoint Column)</a:t>
            </a:r>
            <a:endParaRPr/>
          </a:p>
        </p:txBody>
      </p:sp>
      <p:pic>
        <p:nvPicPr>
          <p:cNvPr id="425" name="Google Shape;425;g6adee5d03c_6_70"/>
          <p:cNvPicPr preferRelativeResize="0"/>
          <p:nvPr/>
        </p:nvPicPr>
        <p:blipFill>
          <a:blip r:embed="rId3">
            <a:alphaModFix/>
          </a:blip>
          <a:stretch>
            <a:fillRect/>
          </a:stretch>
        </p:blipFill>
        <p:spPr>
          <a:xfrm>
            <a:off x="152400" y="1889803"/>
            <a:ext cx="5553075" cy="3933825"/>
          </a:xfrm>
          <a:prstGeom prst="rect">
            <a:avLst/>
          </a:prstGeom>
          <a:noFill/>
          <a:ln>
            <a:noFill/>
          </a:ln>
        </p:spPr>
      </p:pic>
      <p:pic>
        <p:nvPicPr>
          <p:cNvPr id="426" name="Google Shape;426;g6adee5d03c_6_70"/>
          <p:cNvPicPr preferRelativeResize="0"/>
          <p:nvPr/>
        </p:nvPicPr>
        <p:blipFill>
          <a:blip r:embed="rId4">
            <a:alphaModFix/>
          </a:blip>
          <a:stretch>
            <a:fillRect/>
          </a:stretch>
        </p:blipFill>
        <p:spPr>
          <a:xfrm>
            <a:off x="6282100" y="1885028"/>
            <a:ext cx="5591175" cy="3943350"/>
          </a:xfrm>
          <a:prstGeom prst="rect">
            <a:avLst/>
          </a:prstGeom>
          <a:noFill/>
          <a:ln>
            <a:noFill/>
          </a:ln>
        </p:spPr>
      </p:pic>
      <p:sp>
        <p:nvSpPr>
          <p:cNvPr id="427" name="Google Shape;427;g6adee5d03c_6_70"/>
          <p:cNvSpPr txBox="1"/>
          <p:nvPr/>
        </p:nvSpPr>
        <p:spPr>
          <a:xfrm>
            <a:off x="1696475" y="5871250"/>
            <a:ext cx="18735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 WnV</a:t>
            </a:r>
            <a:endParaRPr sz="2400"/>
          </a:p>
        </p:txBody>
      </p:sp>
      <p:sp>
        <p:nvSpPr>
          <p:cNvPr id="428" name="Google Shape;428;g6adee5d03c_6_70"/>
          <p:cNvSpPr txBox="1"/>
          <p:nvPr/>
        </p:nvSpPr>
        <p:spPr>
          <a:xfrm>
            <a:off x="8623750" y="5871250"/>
            <a:ext cx="2021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without WnV</a:t>
            </a:r>
            <a:endParaRPr sz="2400"/>
          </a:p>
        </p:txBody>
      </p:sp>
      <p:sp>
        <p:nvSpPr>
          <p:cNvPr id="429" name="Google Shape;429;g6adee5d03c_6_70"/>
          <p:cNvSpPr/>
          <p:nvPr/>
        </p:nvSpPr>
        <p:spPr>
          <a:xfrm>
            <a:off x="4931400" y="2095625"/>
            <a:ext cx="774000" cy="1121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6adee5d03c_6_70"/>
          <p:cNvSpPr/>
          <p:nvPr/>
        </p:nvSpPr>
        <p:spPr>
          <a:xfrm>
            <a:off x="922475" y="2095625"/>
            <a:ext cx="774000" cy="1309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g6adee5d03c_6_6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T900 (WetBulb Column)</a:t>
            </a:r>
            <a:endParaRPr/>
          </a:p>
        </p:txBody>
      </p:sp>
      <p:pic>
        <p:nvPicPr>
          <p:cNvPr id="436" name="Google Shape;436;g6adee5d03c_6_65"/>
          <p:cNvPicPr preferRelativeResize="0"/>
          <p:nvPr/>
        </p:nvPicPr>
        <p:blipFill>
          <a:blip r:embed="rId3">
            <a:alphaModFix/>
          </a:blip>
          <a:stretch>
            <a:fillRect/>
          </a:stretch>
        </p:blipFill>
        <p:spPr>
          <a:xfrm>
            <a:off x="152400" y="1889803"/>
            <a:ext cx="5591175" cy="3905250"/>
          </a:xfrm>
          <a:prstGeom prst="rect">
            <a:avLst/>
          </a:prstGeom>
          <a:noFill/>
          <a:ln>
            <a:noFill/>
          </a:ln>
        </p:spPr>
      </p:pic>
      <p:pic>
        <p:nvPicPr>
          <p:cNvPr id="437" name="Google Shape;437;g6adee5d03c_6_65"/>
          <p:cNvPicPr preferRelativeResize="0"/>
          <p:nvPr/>
        </p:nvPicPr>
        <p:blipFill>
          <a:blip r:embed="rId4">
            <a:alphaModFix/>
          </a:blip>
          <a:stretch>
            <a:fillRect/>
          </a:stretch>
        </p:blipFill>
        <p:spPr>
          <a:xfrm>
            <a:off x="6231800" y="1894566"/>
            <a:ext cx="5543550" cy="3895725"/>
          </a:xfrm>
          <a:prstGeom prst="rect">
            <a:avLst/>
          </a:prstGeom>
          <a:noFill/>
          <a:ln>
            <a:noFill/>
          </a:ln>
        </p:spPr>
      </p:pic>
      <p:sp>
        <p:nvSpPr>
          <p:cNvPr id="438" name="Google Shape;438;g6adee5d03c_6_65"/>
          <p:cNvSpPr/>
          <p:nvPr/>
        </p:nvSpPr>
        <p:spPr>
          <a:xfrm>
            <a:off x="4969575" y="2431450"/>
            <a:ext cx="774000" cy="1121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6adee5d03c_6_65"/>
          <p:cNvSpPr txBox="1"/>
          <p:nvPr/>
        </p:nvSpPr>
        <p:spPr>
          <a:xfrm>
            <a:off x="1696475" y="5871250"/>
            <a:ext cx="18735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 WnV</a:t>
            </a:r>
            <a:endParaRPr sz="2400"/>
          </a:p>
        </p:txBody>
      </p:sp>
      <p:sp>
        <p:nvSpPr>
          <p:cNvPr id="440" name="Google Shape;440;g6adee5d03c_6_65"/>
          <p:cNvSpPr txBox="1"/>
          <p:nvPr/>
        </p:nvSpPr>
        <p:spPr>
          <a:xfrm>
            <a:off x="8623750" y="5871250"/>
            <a:ext cx="2021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without WnV</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g6adee5d03c_6_7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Trap T900 (Tavg Column)</a:t>
            </a:r>
            <a:endParaRPr/>
          </a:p>
        </p:txBody>
      </p:sp>
      <p:pic>
        <p:nvPicPr>
          <p:cNvPr id="446" name="Google Shape;446;g6adee5d03c_6_75"/>
          <p:cNvPicPr preferRelativeResize="0"/>
          <p:nvPr/>
        </p:nvPicPr>
        <p:blipFill>
          <a:blip r:embed="rId3">
            <a:alphaModFix/>
          </a:blip>
          <a:stretch>
            <a:fillRect/>
          </a:stretch>
        </p:blipFill>
        <p:spPr>
          <a:xfrm>
            <a:off x="152400" y="1889803"/>
            <a:ext cx="5600700" cy="3790950"/>
          </a:xfrm>
          <a:prstGeom prst="rect">
            <a:avLst/>
          </a:prstGeom>
          <a:noFill/>
          <a:ln>
            <a:noFill/>
          </a:ln>
        </p:spPr>
      </p:pic>
      <p:pic>
        <p:nvPicPr>
          <p:cNvPr id="447" name="Google Shape;447;g6adee5d03c_6_75"/>
          <p:cNvPicPr preferRelativeResize="0"/>
          <p:nvPr/>
        </p:nvPicPr>
        <p:blipFill>
          <a:blip r:embed="rId4">
            <a:alphaModFix/>
          </a:blip>
          <a:stretch>
            <a:fillRect/>
          </a:stretch>
        </p:blipFill>
        <p:spPr>
          <a:xfrm>
            <a:off x="6241325" y="1889803"/>
            <a:ext cx="5553075" cy="3790950"/>
          </a:xfrm>
          <a:prstGeom prst="rect">
            <a:avLst/>
          </a:prstGeom>
          <a:noFill/>
          <a:ln>
            <a:noFill/>
          </a:ln>
        </p:spPr>
      </p:pic>
      <p:sp>
        <p:nvSpPr>
          <p:cNvPr id="448" name="Google Shape;448;g6adee5d03c_6_75"/>
          <p:cNvSpPr txBox="1"/>
          <p:nvPr/>
        </p:nvSpPr>
        <p:spPr>
          <a:xfrm>
            <a:off x="1696475" y="5871250"/>
            <a:ext cx="18735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 WnV</a:t>
            </a:r>
            <a:endParaRPr sz="2400"/>
          </a:p>
        </p:txBody>
      </p:sp>
      <p:sp>
        <p:nvSpPr>
          <p:cNvPr id="449" name="Google Shape;449;g6adee5d03c_6_75"/>
          <p:cNvSpPr txBox="1"/>
          <p:nvPr/>
        </p:nvSpPr>
        <p:spPr>
          <a:xfrm>
            <a:off x="8623750" y="5871250"/>
            <a:ext cx="2021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2400"/>
              <a:t>without WnV</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g6adee5d03c_6_140"/>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Include all 28 new features for modeling</a:t>
            </a:r>
            <a:endParaRPr/>
          </a:p>
        </p:txBody>
      </p:sp>
      <p:sp>
        <p:nvSpPr>
          <p:cNvPr id="455" name="Google Shape;455;g6adee5d03c_6_140"/>
          <p:cNvSpPr txBox="1"/>
          <p:nvPr>
            <p:ph idx="1" type="subTitle"/>
          </p:nvPr>
        </p:nvSpPr>
        <p:spPr>
          <a:xfrm>
            <a:off x="1100051" y="4645152"/>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9" name="Shape 139"/>
        <p:cNvGrpSpPr/>
        <p:nvPr/>
      </p:nvGrpSpPr>
      <p:grpSpPr>
        <a:xfrm>
          <a:off x="0" y="0"/>
          <a:ext cx="0" cy="0"/>
          <a:chOff x="0" y="0"/>
          <a:chExt cx="0" cy="0"/>
        </a:xfrm>
      </p:grpSpPr>
      <p:sp>
        <p:nvSpPr>
          <p:cNvPr id="140" name="Google Shape;140;p3"/>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 name="Google Shape;141;p3"/>
          <p:cNvSpPr/>
          <p:nvPr/>
        </p:nvSpPr>
        <p:spPr>
          <a:xfrm>
            <a:off x="707474" y="643467"/>
            <a:ext cx="3635926" cy="5113865"/>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42" name="Google Shape;142;p3"/>
          <p:cNvCxnSpPr/>
          <p:nvPr/>
        </p:nvCxnSpPr>
        <p:spPr>
          <a:xfrm>
            <a:off x="1092128" y="2660530"/>
            <a:ext cx="2926080" cy="0"/>
          </a:xfrm>
          <a:prstGeom prst="straightConnector1">
            <a:avLst/>
          </a:prstGeom>
          <a:noFill/>
          <a:ln cap="flat" cmpd="sng" w="19050">
            <a:solidFill>
              <a:schemeClr val="accent1"/>
            </a:solidFill>
            <a:prstDash val="solid"/>
            <a:round/>
            <a:headEnd len="sm" w="sm" type="none"/>
            <a:tailEnd len="sm" w="sm" type="none"/>
          </a:ln>
        </p:spPr>
      </p:cxnSp>
      <p:sp>
        <p:nvSpPr>
          <p:cNvPr id="143" name="Google Shape;143;p3"/>
          <p:cNvSpPr txBox="1"/>
          <p:nvPr>
            <p:ph idx="1" type="body"/>
          </p:nvPr>
        </p:nvSpPr>
        <p:spPr>
          <a:xfrm>
            <a:off x="948648" y="2773767"/>
            <a:ext cx="3153580" cy="2706651"/>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SzPts val="1600"/>
              <a:buNone/>
            </a:pPr>
            <a:r>
              <a:rPr lang="en-SG" sz="1600">
                <a:solidFill>
                  <a:schemeClr val="lt1"/>
                </a:solidFill>
              </a:rPr>
              <a:t>The main goal of our analytics  is to create a model that can help to identify locations with high mosquito population so that pesticides can be sprayed in time to eliminate them.</a:t>
            </a:r>
            <a:endParaRPr/>
          </a:p>
        </p:txBody>
      </p:sp>
      <p:pic>
        <p:nvPicPr>
          <p:cNvPr descr="A insect on the ground&#10;&#10;Description automatically generated" id="144" name="Google Shape;144;p3"/>
          <p:cNvPicPr preferRelativeResize="0"/>
          <p:nvPr/>
        </p:nvPicPr>
        <p:blipFill rotWithShape="1">
          <a:blip r:embed="rId3">
            <a:alphaModFix/>
          </a:blip>
          <a:srcRect b="0" l="0" r="0" t="0"/>
          <a:stretch/>
        </p:blipFill>
        <p:spPr>
          <a:xfrm>
            <a:off x="4696301" y="643467"/>
            <a:ext cx="3227026" cy="2396067"/>
          </a:xfrm>
          <a:prstGeom prst="rect">
            <a:avLst/>
          </a:prstGeom>
          <a:noFill/>
          <a:ln>
            <a:noFill/>
          </a:ln>
        </p:spPr>
      </p:pic>
      <p:pic>
        <p:nvPicPr>
          <p:cNvPr descr="A insect on the ground&#10;&#10;Description automatically generated" id="145" name="Google Shape;145;p3"/>
          <p:cNvPicPr preferRelativeResize="0"/>
          <p:nvPr/>
        </p:nvPicPr>
        <p:blipFill rotWithShape="1">
          <a:blip r:embed="rId3">
            <a:alphaModFix/>
          </a:blip>
          <a:srcRect b="0" l="0" r="0" t="0"/>
          <a:stretch/>
        </p:blipFill>
        <p:spPr>
          <a:xfrm>
            <a:off x="4725790" y="3364865"/>
            <a:ext cx="3217333" cy="2388869"/>
          </a:xfrm>
          <a:prstGeom prst="rect">
            <a:avLst/>
          </a:prstGeom>
          <a:noFill/>
          <a:ln>
            <a:noFill/>
          </a:ln>
        </p:spPr>
      </p:pic>
      <p:pic>
        <p:nvPicPr>
          <p:cNvPr descr="A insect on the ground&#10;&#10;Description automatically generated" id="146" name="Google Shape;146;p3"/>
          <p:cNvPicPr preferRelativeResize="0"/>
          <p:nvPr/>
        </p:nvPicPr>
        <p:blipFill rotWithShape="1">
          <a:blip r:embed="rId3">
            <a:alphaModFix/>
          </a:blip>
          <a:srcRect b="0" l="0" r="0" t="0"/>
          <a:stretch/>
        </p:blipFill>
        <p:spPr>
          <a:xfrm>
            <a:off x="8276229" y="1985556"/>
            <a:ext cx="3272304" cy="2429685"/>
          </a:xfrm>
          <a:prstGeom prst="rect">
            <a:avLst/>
          </a:prstGeom>
          <a:noFill/>
          <a:ln>
            <a:noFill/>
          </a:ln>
        </p:spPr>
      </p:pic>
      <p:sp>
        <p:nvSpPr>
          <p:cNvPr id="147" name="Google Shape;147;p3"/>
          <p:cNvSpPr/>
          <p:nvPr/>
        </p:nvSpPr>
        <p:spPr>
          <a:xfrm>
            <a:off x="-1" y="6400800"/>
            <a:ext cx="12192000"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10005184" y="6870700"/>
            <a:ext cx="2186816"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SG" sz="700" u="sng" cap="none" strike="noStrike">
                <a:solidFill>
                  <a:srgbClr val="FFFFFF"/>
                </a:solidFill>
                <a:latin typeface="Arial"/>
                <a:ea typeface="Arial"/>
                <a:cs typeface="Arial"/>
                <a:sym typeface="Arial"/>
                <a:hlinkClick r:id="rId4"/>
              </a:rPr>
              <a:t>This Photo</a:t>
            </a:r>
            <a:r>
              <a:rPr b="0" i="0" lang="en-SG" sz="700" u="none" cap="none" strike="noStrike">
                <a:solidFill>
                  <a:srgbClr val="FFFFFF"/>
                </a:solidFill>
                <a:latin typeface="Arial"/>
                <a:ea typeface="Arial"/>
                <a:cs typeface="Arial"/>
                <a:sym typeface="Arial"/>
              </a:rPr>
              <a:t> by Unknown Author is licensed under </a:t>
            </a:r>
            <a:r>
              <a:rPr b="0" i="0" lang="en-SG" sz="700" u="sng" cap="none" strike="noStrike">
                <a:solidFill>
                  <a:srgbClr val="FFFFFF"/>
                </a:solidFill>
                <a:latin typeface="Arial"/>
                <a:ea typeface="Arial"/>
                <a:cs typeface="Arial"/>
                <a:sym typeface="Arial"/>
                <a:hlinkClick r:id="rId5"/>
              </a:rPr>
              <a:t>CC BY</a:t>
            </a:r>
            <a:endParaRPr b="0" i="0" sz="700" u="none" cap="none" strike="noStrike">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g6adee5d03c_6_126"/>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SG"/>
              <a:t>Modeling /</a:t>
            </a:r>
            <a:endParaRPr/>
          </a:p>
          <a:p>
            <a:pPr indent="0" lvl="0" marL="0" rtl="0" algn="l">
              <a:spcBef>
                <a:spcPts val="0"/>
              </a:spcBef>
              <a:spcAft>
                <a:spcPts val="0"/>
              </a:spcAft>
              <a:buNone/>
            </a:pPr>
            <a:r>
              <a:rPr lang="en-SG"/>
              <a:t>Conclusion</a:t>
            </a:r>
            <a:endParaRPr/>
          </a:p>
        </p:txBody>
      </p:sp>
      <p:sp>
        <p:nvSpPr>
          <p:cNvPr id="461" name="Google Shape;461;g6adee5d03c_6_126"/>
          <p:cNvSpPr txBox="1"/>
          <p:nvPr>
            <p:ph idx="1" type="subTitle"/>
          </p:nvPr>
        </p:nvSpPr>
        <p:spPr>
          <a:xfrm>
            <a:off x="1100051" y="4645152"/>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g6adee5d03c_1_23"/>
          <p:cNvSpPr txBox="1"/>
          <p:nvPr/>
        </p:nvSpPr>
        <p:spPr>
          <a:xfrm>
            <a:off x="152400" y="152400"/>
            <a:ext cx="5930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Modelling</a:t>
            </a:r>
            <a:endParaRPr/>
          </a:p>
        </p:txBody>
      </p:sp>
      <p:sp>
        <p:nvSpPr>
          <p:cNvPr id="467" name="Google Shape;467;g6adee5d03c_1_23"/>
          <p:cNvSpPr txBox="1"/>
          <p:nvPr/>
        </p:nvSpPr>
        <p:spPr>
          <a:xfrm>
            <a:off x="387850" y="1151325"/>
            <a:ext cx="10533300" cy="173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Decision Tree</a:t>
            </a:r>
            <a:endParaRPr sz="2400"/>
          </a:p>
          <a:p>
            <a:pPr indent="-381000" lvl="0" marL="457200" rtl="0" algn="l">
              <a:spcBef>
                <a:spcPts val="0"/>
              </a:spcBef>
              <a:spcAft>
                <a:spcPts val="0"/>
              </a:spcAft>
              <a:buSzPts val="2400"/>
              <a:buChar char="●"/>
            </a:pPr>
            <a:r>
              <a:rPr lang="en-SG" sz="2400"/>
              <a:t>Random Forest</a:t>
            </a:r>
            <a:endParaRPr sz="2400"/>
          </a:p>
          <a:p>
            <a:pPr indent="-381000" lvl="0" marL="457200" rtl="0" algn="l">
              <a:spcBef>
                <a:spcPts val="0"/>
              </a:spcBef>
              <a:spcAft>
                <a:spcPts val="0"/>
              </a:spcAft>
              <a:buSzPts val="2400"/>
              <a:buChar char="●"/>
            </a:pPr>
            <a:r>
              <a:rPr lang="en-SG" sz="2400"/>
              <a:t>Ada Boost</a:t>
            </a:r>
            <a:endParaRPr sz="2400"/>
          </a:p>
          <a:p>
            <a:pPr indent="-381000" lvl="0" marL="457200" rtl="0" algn="l">
              <a:spcBef>
                <a:spcPts val="0"/>
              </a:spcBef>
              <a:spcAft>
                <a:spcPts val="0"/>
              </a:spcAft>
              <a:buSzPts val="2400"/>
              <a:buChar char="●"/>
            </a:pPr>
            <a:r>
              <a:rPr lang="en-SG" sz="2400"/>
              <a:t>Logistic Regression</a:t>
            </a:r>
            <a:endParaRPr sz="2400"/>
          </a:p>
          <a:p>
            <a:pPr indent="-381000" lvl="0" marL="457200" rtl="0" algn="l">
              <a:spcBef>
                <a:spcPts val="0"/>
              </a:spcBef>
              <a:spcAft>
                <a:spcPts val="0"/>
              </a:spcAft>
              <a:buSzPts val="2400"/>
              <a:buChar char="●"/>
            </a:pPr>
            <a:r>
              <a:rPr lang="en-SG" sz="2400">
                <a:solidFill>
                  <a:schemeClr val="dk1"/>
                </a:solidFill>
              </a:rPr>
              <a:t>Grid search was performed to find the best hyperparameters</a:t>
            </a:r>
            <a:endParaRPr sz="2400">
              <a:solidFill>
                <a:schemeClr val="dk1"/>
              </a:solidFill>
            </a:endParaRPr>
          </a:p>
          <a:p>
            <a:pPr indent="-381000" lvl="0" marL="457200" rtl="0" algn="l">
              <a:spcBef>
                <a:spcPts val="0"/>
              </a:spcBef>
              <a:spcAft>
                <a:spcPts val="0"/>
              </a:spcAft>
              <a:buSzPts val="2400"/>
              <a:buChar char="●"/>
            </a:pPr>
            <a:r>
              <a:rPr lang="en-SG" sz="2400">
                <a:solidFill>
                  <a:schemeClr val="dk1"/>
                </a:solidFill>
              </a:rPr>
              <a:t>Model was fitted with dataset that was oversampled and not oversampled and submitted to Kaggle for scoring</a:t>
            </a:r>
            <a:endParaRPr sz="2400"/>
          </a:p>
        </p:txBody>
      </p:sp>
      <p:sp>
        <p:nvSpPr>
          <p:cNvPr id="468" name="Google Shape;468;g6adee5d03c_1_23"/>
          <p:cNvSpPr txBox="1"/>
          <p:nvPr/>
        </p:nvSpPr>
        <p:spPr>
          <a:xfrm>
            <a:off x="7145775" y="3717450"/>
            <a:ext cx="4917300" cy="2502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The cost of predicting a negative WNV when it turns out to be positive is higher</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solidFill>
                  <a:schemeClr val="dk1"/>
                </a:solidFill>
              </a:rPr>
              <a:t>Ada Boost with Oversampled Data has high recall and less false positive</a:t>
            </a:r>
            <a:endParaRPr sz="2400"/>
          </a:p>
        </p:txBody>
      </p:sp>
      <p:pic>
        <p:nvPicPr>
          <p:cNvPr id="469" name="Google Shape;469;g6adee5d03c_1_23"/>
          <p:cNvPicPr preferRelativeResize="0"/>
          <p:nvPr/>
        </p:nvPicPr>
        <p:blipFill>
          <a:blip r:embed="rId3">
            <a:alphaModFix/>
          </a:blip>
          <a:stretch>
            <a:fillRect/>
          </a:stretch>
        </p:blipFill>
        <p:spPr>
          <a:xfrm>
            <a:off x="387850" y="4018050"/>
            <a:ext cx="5924550" cy="1905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g6adee5d03c_2_14"/>
          <p:cNvSpPr txBox="1"/>
          <p:nvPr/>
        </p:nvSpPr>
        <p:spPr>
          <a:xfrm>
            <a:off x="202600" y="294675"/>
            <a:ext cx="89691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Modeling - Evaluation of Model</a:t>
            </a:r>
            <a:endParaRPr/>
          </a:p>
        </p:txBody>
      </p:sp>
      <p:sp>
        <p:nvSpPr>
          <p:cNvPr id="475" name="Google Shape;475;g6adee5d03c_2_14"/>
          <p:cNvSpPr txBox="1"/>
          <p:nvPr/>
        </p:nvSpPr>
        <p:spPr>
          <a:xfrm>
            <a:off x="6483850" y="1262775"/>
            <a:ext cx="5321400" cy="4493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This shows the top 10 features based on Importance</a:t>
            </a:r>
            <a:endParaRPr sz="2400"/>
          </a:p>
          <a:p>
            <a:pPr indent="-381000" lvl="0" marL="457200" rtl="0" algn="l">
              <a:spcBef>
                <a:spcPts val="0"/>
              </a:spcBef>
              <a:spcAft>
                <a:spcPts val="0"/>
              </a:spcAft>
              <a:buSzPts val="2400"/>
              <a:buChar char="●"/>
            </a:pPr>
            <a:r>
              <a:rPr lang="en-SG" sz="2400"/>
              <a:t>We can see that some traps are considered as top features</a:t>
            </a:r>
            <a:endParaRPr sz="2400"/>
          </a:p>
          <a:p>
            <a:pPr indent="-381000" lvl="0" marL="457200" rtl="0" algn="l">
              <a:spcBef>
                <a:spcPts val="0"/>
              </a:spcBef>
              <a:spcAft>
                <a:spcPts val="0"/>
              </a:spcAft>
              <a:buSzPts val="2400"/>
              <a:buChar char="●"/>
            </a:pPr>
            <a:r>
              <a:rPr lang="en-SG" sz="2400"/>
              <a:t>Some other features includes</a:t>
            </a:r>
            <a:endParaRPr sz="2400"/>
          </a:p>
          <a:p>
            <a:pPr indent="-381000" lvl="1" marL="1371600" rtl="0" algn="l">
              <a:spcBef>
                <a:spcPts val="0"/>
              </a:spcBef>
              <a:spcAft>
                <a:spcPts val="0"/>
              </a:spcAft>
              <a:buSzPts val="2400"/>
              <a:buChar char="○"/>
            </a:pPr>
            <a:r>
              <a:rPr lang="en-SG" sz="2400"/>
              <a:t>Station</a:t>
            </a:r>
            <a:endParaRPr sz="2400"/>
          </a:p>
          <a:p>
            <a:pPr indent="-381000" lvl="1" marL="1371600" rtl="0" algn="l">
              <a:spcBef>
                <a:spcPts val="0"/>
              </a:spcBef>
              <a:spcAft>
                <a:spcPts val="0"/>
              </a:spcAft>
              <a:buSzPts val="2400"/>
              <a:buChar char="○"/>
            </a:pPr>
            <a:r>
              <a:rPr lang="en-SG" sz="2400"/>
              <a:t>DewPoint</a:t>
            </a:r>
            <a:endParaRPr sz="2400"/>
          </a:p>
          <a:p>
            <a:pPr indent="-381000" lvl="1" marL="1371600" rtl="0" algn="l">
              <a:spcBef>
                <a:spcPts val="0"/>
              </a:spcBef>
              <a:spcAft>
                <a:spcPts val="0"/>
              </a:spcAft>
              <a:buSzPts val="2400"/>
              <a:buChar char="○"/>
            </a:pPr>
            <a:r>
              <a:rPr lang="en-SG" sz="2400"/>
              <a:t>WetBulb</a:t>
            </a:r>
            <a:endParaRPr sz="2400"/>
          </a:p>
          <a:p>
            <a:pPr indent="-381000" lvl="1" marL="1371600" rtl="0" algn="l">
              <a:spcBef>
                <a:spcPts val="0"/>
              </a:spcBef>
              <a:spcAft>
                <a:spcPts val="0"/>
              </a:spcAft>
              <a:buSzPts val="2400"/>
              <a:buChar char="○"/>
            </a:pPr>
            <a:r>
              <a:rPr lang="en-SG" sz="2400"/>
              <a:t>Sunrise</a:t>
            </a:r>
            <a:endParaRPr sz="2400"/>
          </a:p>
          <a:p>
            <a:pPr indent="-381000" lvl="1" marL="1371600" rtl="0" algn="l">
              <a:spcBef>
                <a:spcPts val="0"/>
              </a:spcBef>
              <a:spcAft>
                <a:spcPts val="0"/>
              </a:spcAft>
              <a:buSzPts val="2400"/>
              <a:buChar char="○"/>
            </a:pPr>
            <a:r>
              <a:rPr lang="en-SG" sz="2400"/>
              <a:t>Species Culux Pipien and Restuan</a:t>
            </a:r>
            <a:endParaRPr sz="2400"/>
          </a:p>
        </p:txBody>
      </p:sp>
      <p:pic>
        <p:nvPicPr>
          <p:cNvPr id="476" name="Google Shape;476;g6adee5d03c_2_14"/>
          <p:cNvPicPr preferRelativeResize="0"/>
          <p:nvPr/>
        </p:nvPicPr>
        <p:blipFill>
          <a:blip r:embed="rId3">
            <a:alphaModFix/>
          </a:blip>
          <a:stretch>
            <a:fillRect/>
          </a:stretch>
        </p:blipFill>
        <p:spPr>
          <a:xfrm>
            <a:off x="202600" y="1178350"/>
            <a:ext cx="6179049" cy="50777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g6adee5d03c_2_11"/>
          <p:cNvPicPr preferRelativeResize="0"/>
          <p:nvPr/>
        </p:nvPicPr>
        <p:blipFill>
          <a:blip r:embed="rId3">
            <a:alphaModFix/>
          </a:blip>
          <a:stretch>
            <a:fillRect/>
          </a:stretch>
        </p:blipFill>
        <p:spPr>
          <a:xfrm>
            <a:off x="355000" y="1175750"/>
            <a:ext cx="6256674" cy="4875100"/>
          </a:xfrm>
          <a:prstGeom prst="rect">
            <a:avLst/>
          </a:prstGeom>
          <a:noFill/>
          <a:ln>
            <a:noFill/>
          </a:ln>
        </p:spPr>
      </p:pic>
      <p:sp>
        <p:nvSpPr>
          <p:cNvPr id="482" name="Google Shape;482;g6adee5d03c_2_11"/>
          <p:cNvSpPr txBox="1"/>
          <p:nvPr/>
        </p:nvSpPr>
        <p:spPr>
          <a:xfrm>
            <a:off x="355000" y="447075"/>
            <a:ext cx="89691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Modeling - Evaluation of Model</a:t>
            </a:r>
            <a:endParaRPr/>
          </a:p>
        </p:txBody>
      </p:sp>
      <p:sp>
        <p:nvSpPr>
          <p:cNvPr id="483" name="Google Shape;483;g6adee5d03c_2_11"/>
          <p:cNvSpPr txBox="1"/>
          <p:nvPr/>
        </p:nvSpPr>
        <p:spPr>
          <a:xfrm>
            <a:off x="6483850" y="1491375"/>
            <a:ext cx="5321400" cy="424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Distribution of Predicted Probabilities</a:t>
            </a:r>
            <a:endParaRPr sz="2400"/>
          </a:p>
          <a:p>
            <a:pPr indent="-381000" lvl="1" marL="1371600" rtl="0" algn="l">
              <a:spcBef>
                <a:spcPts val="0"/>
              </a:spcBef>
              <a:spcAft>
                <a:spcPts val="0"/>
              </a:spcAft>
              <a:buClr>
                <a:schemeClr val="dk1"/>
              </a:buClr>
              <a:buSzPts val="2400"/>
              <a:buChar char="○"/>
            </a:pPr>
            <a:r>
              <a:rPr lang="en-SG" sz="2400">
                <a:solidFill>
                  <a:schemeClr val="dk1"/>
                </a:solidFill>
              </a:rPr>
              <a:t>Blue are negative classification</a:t>
            </a:r>
            <a:endParaRPr sz="2400">
              <a:solidFill>
                <a:schemeClr val="dk1"/>
              </a:solidFill>
            </a:endParaRPr>
          </a:p>
          <a:p>
            <a:pPr indent="-381000" lvl="1" marL="1371600" rtl="0" algn="l">
              <a:spcBef>
                <a:spcPts val="0"/>
              </a:spcBef>
              <a:spcAft>
                <a:spcPts val="0"/>
              </a:spcAft>
              <a:buClr>
                <a:schemeClr val="dk1"/>
              </a:buClr>
              <a:buSzPts val="2400"/>
              <a:buChar char="○"/>
            </a:pPr>
            <a:r>
              <a:rPr lang="en-SG" sz="2400">
                <a:solidFill>
                  <a:schemeClr val="dk1"/>
                </a:solidFill>
              </a:rPr>
              <a:t>Red are positive classification</a:t>
            </a:r>
            <a:endParaRPr sz="2400"/>
          </a:p>
          <a:p>
            <a:pPr indent="-381000" lvl="0" marL="457200" rtl="0" algn="l">
              <a:spcBef>
                <a:spcPts val="0"/>
              </a:spcBef>
              <a:spcAft>
                <a:spcPts val="0"/>
              </a:spcAft>
              <a:buSzPts val="2400"/>
              <a:buChar char="●"/>
            </a:pPr>
            <a:r>
              <a:rPr lang="en-SG" sz="2400"/>
              <a:t>Misclassifications are blues to the right of the white line and red to the left</a:t>
            </a:r>
            <a:endParaRPr sz="2400"/>
          </a:p>
          <a:p>
            <a:pPr indent="-381000" lvl="1" marL="1371600" rtl="0" algn="l">
              <a:spcBef>
                <a:spcPts val="0"/>
              </a:spcBef>
              <a:spcAft>
                <a:spcPts val="0"/>
              </a:spcAft>
              <a:buSzPts val="2400"/>
              <a:buChar char="○"/>
            </a:pPr>
            <a:r>
              <a:rPr lang="en-SG" sz="2400"/>
              <a:t>576 False Positives</a:t>
            </a:r>
            <a:endParaRPr sz="2400"/>
          </a:p>
          <a:p>
            <a:pPr indent="-381000" lvl="1" marL="1371600" rtl="0" algn="l">
              <a:spcBef>
                <a:spcPts val="0"/>
              </a:spcBef>
              <a:spcAft>
                <a:spcPts val="0"/>
              </a:spcAft>
              <a:buSzPts val="2400"/>
              <a:buChar char="○"/>
            </a:pPr>
            <a:r>
              <a:rPr lang="en-SG" sz="2400"/>
              <a:t>263 False Negatives</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g6adee5d03c_2_33"/>
          <p:cNvPicPr preferRelativeResize="0"/>
          <p:nvPr/>
        </p:nvPicPr>
        <p:blipFill>
          <a:blip r:embed="rId3">
            <a:alphaModFix/>
          </a:blip>
          <a:stretch>
            <a:fillRect/>
          </a:stretch>
        </p:blipFill>
        <p:spPr>
          <a:xfrm>
            <a:off x="355000" y="1338850"/>
            <a:ext cx="6301125" cy="4641126"/>
          </a:xfrm>
          <a:prstGeom prst="rect">
            <a:avLst/>
          </a:prstGeom>
          <a:noFill/>
          <a:ln>
            <a:noFill/>
          </a:ln>
        </p:spPr>
      </p:pic>
      <p:sp>
        <p:nvSpPr>
          <p:cNvPr id="489" name="Google Shape;489;g6adee5d03c_2_33"/>
          <p:cNvSpPr txBox="1"/>
          <p:nvPr/>
        </p:nvSpPr>
        <p:spPr>
          <a:xfrm>
            <a:off x="355000" y="447075"/>
            <a:ext cx="89691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Modeling - Evaluation of Model</a:t>
            </a:r>
            <a:endParaRPr/>
          </a:p>
        </p:txBody>
      </p:sp>
      <p:sp>
        <p:nvSpPr>
          <p:cNvPr id="490" name="Google Shape;490;g6adee5d03c_2_33"/>
          <p:cNvSpPr txBox="1"/>
          <p:nvPr/>
        </p:nvSpPr>
        <p:spPr>
          <a:xfrm>
            <a:off x="6483850" y="1491375"/>
            <a:ext cx="5321400" cy="454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A good model’s ROC AUC is above 0.5 and close to 1</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t>A ROC AUC of 0.5 means that our positive and negative population overlaps perfectly</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t>If the ROC AUC is below 0.5, it means that our model inversely classify the observations</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t>Our ROC AUC is 0.939</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g6adee5d03c_2_39"/>
          <p:cNvSpPr txBox="1"/>
          <p:nvPr/>
        </p:nvSpPr>
        <p:spPr>
          <a:xfrm>
            <a:off x="152400" y="152400"/>
            <a:ext cx="5930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Cost Benefit Analysis</a:t>
            </a:r>
            <a:endParaRPr/>
          </a:p>
        </p:txBody>
      </p:sp>
      <p:sp>
        <p:nvSpPr>
          <p:cNvPr id="496" name="Google Shape;496;g6adee5d03c_2_39"/>
          <p:cNvSpPr txBox="1"/>
          <p:nvPr/>
        </p:nvSpPr>
        <p:spPr>
          <a:xfrm>
            <a:off x="6483850" y="851850"/>
            <a:ext cx="5321400" cy="5295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Spray was performed on week 29</a:t>
            </a:r>
            <a:endParaRPr sz="2400"/>
          </a:p>
          <a:p>
            <a:pPr indent="-381000" lvl="1" marL="1371600" rtl="0" algn="l">
              <a:spcBef>
                <a:spcPts val="0"/>
              </a:spcBef>
              <a:spcAft>
                <a:spcPts val="0"/>
              </a:spcAft>
              <a:buSzPts val="2400"/>
              <a:buChar char="○"/>
            </a:pPr>
            <a:r>
              <a:rPr lang="en-SG" sz="2400"/>
              <a:t>We can see that mosquito population decreased significantly</a:t>
            </a:r>
            <a:endParaRPr sz="2400"/>
          </a:p>
          <a:p>
            <a:pPr indent="-381000" lvl="0" marL="457200" rtl="0" algn="l">
              <a:spcBef>
                <a:spcPts val="0"/>
              </a:spcBef>
              <a:spcAft>
                <a:spcPts val="0"/>
              </a:spcAft>
              <a:buSzPts val="2400"/>
              <a:buChar char="●"/>
            </a:pPr>
            <a:r>
              <a:rPr lang="en-SG" sz="2400"/>
              <a:t>Most people who become infected with West Nile virus have mild symptoms</a:t>
            </a:r>
            <a:endParaRPr sz="2400"/>
          </a:p>
          <a:p>
            <a:pPr indent="-381000" lvl="0" marL="457200" rtl="0" algn="l">
              <a:spcBef>
                <a:spcPts val="0"/>
              </a:spcBef>
              <a:spcAft>
                <a:spcPts val="0"/>
              </a:spcAft>
              <a:buSzPts val="2400"/>
              <a:buChar char="●"/>
            </a:pPr>
            <a:r>
              <a:rPr lang="en-SG" sz="2400"/>
              <a:t>Typically less than 1% develop severe neroinvasive disease, according to CDC</a:t>
            </a:r>
            <a:endParaRPr sz="2400"/>
          </a:p>
          <a:p>
            <a:pPr indent="-381000" lvl="0" marL="457200" rtl="0" algn="l">
              <a:spcBef>
                <a:spcPts val="0"/>
              </a:spcBef>
              <a:spcAft>
                <a:spcPts val="0"/>
              </a:spcAft>
              <a:buSzPts val="2400"/>
              <a:buChar char="●"/>
            </a:pPr>
            <a:r>
              <a:rPr lang="en-SG" sz="2400"/>
              <a:t>We can look into the cost of each spraying session and determine if the costs covers the risks or consider other alternative</a:t>
            </a:r>
            <a:endParaRPr sz="2400"/>
          </a:p>
          <a:p>
            <a:pPr indent="0" lvl="0" marL="0" rtl="0" algn="l">
              <a:spcBef>
                <a:spcPts val="0"/>
              </a:spcBef>
              <a:spcAft>
                <a:spcPts val="0"/>
              </a:spcAft>
              <a:buNone/>
            </a:pPr>
            <a:r>
              <a:t/>
            </a:r>
            <a:endParaRPr sz="2400"/>
          </a:p>
        </p:txBody>
      </p:sp>
      <p:pic>
        <p:nvPicPr>
          <p:cNvPr id="497" name="Google Shape;497;g6adee5d03c_2_39"/>
          <p:cNvPicPr preferRelativeResize="0"/>
          <p:nvPr/>
        </p:nvPicPr>
        <p:blipFill>
          <a:blip r:embed="rId3">
            <a:alphaModFix/>
          </a:blip>
          <a:stretch>
            <a:fillRect/>
          </a:stretch>
        </p:blipFill>
        <p:spPr>
          <a:xfrm>
            <a:off x="152400" y="1799400"/>
            <a:ext cx="6414350" cy="3395475"/>
          </a:xfrm>
          <a:prstGeom prst="rect">
            <a:avLst/>
          </a:prstGeom>
          <a:noFill/>
          <a:ln>
            <a:noFill/>
          </a:ln>
        </p:spPr>
      </p:pic>
      <p:sp>
        <p:nvSpPr>
          <p:cNvPr id="498" name="Google Shape;498;g6adee5d03c_2_39"/>
          <p:cNvSpPr txBox="1"/>
          <p:nvPr/>
        </p:nvSpPr>
        <p:spPr>
          <a:xfrm>
            <a:off x="228600" y="5815650"/>
            <a:ext cx="14505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SG" sz="2400" u="sng">
                <a:solidFill>
                  <a:schemeClr val="hlink"/>
                </a:solidFill>
                <a:hlinkClick r:id="rId4"/>
              </a:rPr>
              <a:t>source</a:t>
            </a:r>
            <a:endParaRPr i="1" sz="2400"/>
          </a:p>
          <a:p>
            <a:pPr indent="0" lvl="0" marL="0" rtl="0" algn="l">
              <a:spcBef>
                <a:spcPts val="0"/>
              </a:spcBef>
              <a:spcAft>
                <a:spcPts val="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6adee5d03c_2_20"/>
          <p:cNvSpPr txBox="1"/>
          <p:nvPr/>
        </p:nvSpPr>
        <p:spPr>
          <a:xfrm>
            <a:off x="152400" y="152400"/>
            <a:ext cx="5930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4400">
                <a:solidFill>
                  <a:schemeClr val="dk1"/>
                </a:solidFill>
              </a:rPr>
              <a:t>Conclusion</a:t>
            </a:r>
            <a:endParaRPr/>
          </a:p>
        </p:txBody>
      </p:sp>
      <p:sp>
        <p:nvSpPr>
          <p:cNvPr id="504" name="Google Shape;504;g6adee5d03c_2_20"/>
          <p:cNvSpPr txBox="1"/>
          <p:nvPr/>
        </p:nvSpPr>
        <p:spPr>
          <a:xfrm>
            <a:off x="387850" y="1151325"/>
            <a:ext cx="10533300" cy="463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SG" sz="2400"/>
              <a:t>Model selection should be based on business needs</a:t>
            </a:r>
            <a:endParaRPr sz="2400"/>
          </a:p>
          <a:p>
            <a:pPr indent="-381000" lvl="1" marL="1371600" rtl="0" algn="l">
              <a:spcBef>
                <a:spcPts val="0"/>
              </a:spcBef>
              <a:spcAft>
                <a:spcPts val="0"/>
              </a:spcAft>
              <a:buSzPts val="2400"/>
              <a:buChar char="○"/>
            </a:pPr>
            <a:r>
              <a:rPr lang="en-SG" sz="2400"/>
              <a:t>We would hope to be able to achieve zero Type II error</a:t>
            </a:r>
            <a:endParaRPr sz="2400"/>
          </a:p>
          <a:p>
            <a:pPr indent="-381000" lvl="1" marL="1371600" rtl="0" algn="l">
              <a:spcBef>
                <a:spcPts val="0"/>
              </a:spcBef>
              <a:spcAft>
                <a:spcPts val="0"/>
              </a:spcAft>
              <a:buSzPts val="2400"/>
              <a:buChar char="○"/>
            </a:pPr>
            <a:r>
              <a:rPr lang="en-SG" sz="2400"/>
              <a:t>For this instance, recall should take precedence over other metrics</a:t>
            </a:r>
            <a:endParaRPr sz="2400"/>
          </a:p>
          <a:p>
            <a:pPr indent="-381000" lvl="1" marL="1371600" rtl="0" algn="l">
              <a:spcBef>
                <a:spcPts val="0"/>
              </a:spcBef>
              <a:spcAft>
                <a:spcPts val="0"/>
              </a:spcAft>
              <a:buSzPts val="2400"/>
              <a:buChar char="○"/>
            </a:pPr>
            <a:r>
              <a:rPr lang="en-SG" sz="2400"/>
              <a:t>We can consider getting information on high risk bird species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SG" sz="2400"/>
              <a:t>Its subjective to determine the ROI or perform Cost Benefit Analysis when life is involve</a:t>
            </a:r>
            <a:endParaRPr sz="2400"/>
          </a:p>
          <a:p>
            <a:pPr indent="-381000" lvl="1" marL="914400" rtl="0" algn="l">
              <a:spcBef>
                <a:spcPts val="0"/>
              </a:spcBef>
              <a:spcAft>
                <a:spcPts val="0"/>
              </a:spcAft>
              <a:buSzPts val="2400"/>
              <a:buChar char="○"/>
            </a:pPr>
            <a:r>
              <a:rPr lang="en-SG" sz="2400"/>
              <a:t>You cannot put a value on life</a:t>
            </a:r>
            <a:endParaRPr sz="2400"/>
          </a:p>
          <a:p>
            <a:pPr indent="-381000" lvl="1" marL="914400" rtl="0" algn="l">
              <a:spcBef>
                <a:spcPts val="0"/>
              </a:spcBef>
              <a:spcAft>
                <a:spcPts val="0"/>
              </a:spcAft>
              <a:buSzPts val="2400"/>
              <a:buChar char="○"/>
            </a:pPr>
            <a:r>
              <a:rPr lang="en-SG" sz="2400"/>
              <a:t>Different School of Thoughts</a:t>
            </a:r>
            <a:endParaRPr sz="2400"/>
          </a:p>
          <a:p>
            <a:pPr indent="0" lvl="0" marL="0" rtl="0" algn="l">
              <a:spcBef>
                <a:spcPts val="0"/>
              </a:spcBef>
              <a:spcAft>
                <a:spcPts val="0"/>
              </a:spcAft>
              <a:buNone/>
            </a:pPr>
            <a:r>
              <a:t/>
            </a:r>
            <a:endParaRPr sz="2400"/>
          </a:p>
        </p:txBody>
      </p:sp>
      <p:pic>
        <p:nvPicPr>
          <p:cNvPr id="505" name="Google Shape;505;g6adee5d03c_2_20"/>
          <p:cNvPicPr preferRelativeResize="0"/>
          <p:nvPr/>
        </p:nvPicPr>
        <p:blipFill>
          <a:blip r:embed="rId3">
            <a:alphaModFix/>
          </a:blip>
          <a:stretch>
            <a:fillRect/>
          </a:stretch>
        </p:blipFill>
        <p:spPr>
          <a:xfrm>
            <a:off x="8418850" y="3799250"/>
            <a:ext cx="3224951" cy="254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g6adee5d03c_4_0"/>
          <p:cNvPicPr preferRelativeResize="0"/>
          <p:nvPr/>
        </p:nvPicPr>
        <p:blipFill rotWithShape="1">
          <a:blip r:embed="rId3">
            <a:alphaModFix/>
          </a:blip>
          <a:srcRect b="0" l="0" r="0" t="0"/>
          <a:stretch/>
        </p:blipFill>
        <p:spPr>
          <a:xfrm>
            <a:off x="142240" y="594836"/>
            <a:ext cx="10454639" cy="1190625"/>
          </a:xfrm>
          <a:prstGeom prst="rect">
            <a:avLst/>
          </a:prstGeom>
          <a:noFill/>
          <a:ln>
            <a:noFill/>
          </a:ln>
        </p:spPr>
      </p:pic>
      <p:sp>
        <p:nvSpPr>
          <p:cNvPr id="154" name="Google Shape;154;g6adee5d03c_4_0"/>
          <p:cNvSpPr txBox="1"/>
          <p:nvPr>
            <p:ph type="title"/>
          </p:nvPr>
        </p:nvSpPr>
        <p:spPr>
          <a:xfrm>
            <a:off x="142240" y="87537"/>
            <a:ext cx="2905800" cy="556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2400"/>
              <a:buFont typeface="Arial"/>
              <a:buNone/>
            </a:pPr>
            <a:r>
              <a:rPr b="1" lang="en-SG" sz="2400"/>
              <a:t>Load Data</a:t>
            </a:r>
            <a:endParaRPr/>
          </a:p>
        </p:txBody>
      </p:sp>
      <p:sp>
        <p:nvSpPr>
          <p:cNvPr id="155" name="Google Shape;155;g6adee5d03c_4_0"/>
          <p:cNvSpPr txBox="1"/>
          <p:nvPr/>
        </p:nvSpPr>
        <p:spPr>
          <a:xfrm>
            <a:off x="142250" y="2548103"/>
            <a:ext cx="2028600" cy="67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SG" sz="1800" u="none" cap="none" strike="noStrike">
                <a:solidFill>
                  <a:schemeClr val="dk1"/>
                </a:solidFill>
              </a:rPr>
              <a:t>Train Dataframe</a:t>
            </a:r>
            <a:endParaRPr b="1" i="0" sz="1800" u="none" cap="none" strike="noStrike">
              <a:solidFill>
                <a:schemeClr val="dk1"/>
              </a:solidFill>
            </a:endParaRPr>
          </a:p>
          <a:p>
            <a:pPr indent="0" lvl="0" marL="0" marR="0" rtl="0" algn="l">
              <a:spcBef>
                <a:spcPts val="0"/>
              </a:spcBef>
              <a:spcAft>
                <a:spcPts val="0"/>
              </a:spcAft>
              <a:buNone/>
            </a:pPr>
            <a:r>
              <a:rPr b="1" lang="en-SG" sz="1800">
                <a:solidFill>
                  <a:schemeClr val="dk1"/>
                </a:solidFill>
              </a:rPr>
              <a:t>(2007/09/11/13)</a:t>
            </a:r>
            <a:endParaRPr b="1" sz="1800">
              <a:solidFill>
                <a:schemeClr val="dk1"/>
              </a:solidFill>
            </a:endParaRPr>
          </a:p>
        </p:txBody>
      </p:sp>
      <p:sp>
        <p:nvSpPr>
          <p:cNvPr id="156" name="Google Shape;156;g6adee5d03c_4_0"/>
          <p:cNvSpPr txBox="1"/>
          <p:nvPr/>
        </p:nvSpPr>
        <p:spPr>
          <a:xfrm>
            <a:off x="142250" y="4163854"/>
            <a:ext cx="1866000" cy="55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Test Dataframe</a:t>
            </a:r>
            <a:endParaRPr b="1" sz="1800">
              <a:solidFill>
                <a:schemeClr val="dk1"/>
              </a:solidFill>
            </a:endParaRPr>
          </a:p>
          <a:p>
            <a:pPr indent="0" lvl="0" marL="0" marR="0" rtl="0" algn="l">
              <a:spcBef>
                <a:spcPts val="0"/>
              </a:spcBef>
              <a:spcAft>
                <a:spcPts val="0"/>
              </a:spcAft>
              <a:buNone/>
            </a:pPr>
            <a:r>
              <a:rPr b="1" lang="en-SG" sz="1800">
                <a:solidFill>
                  <a:schemeClr val="dk1"/>
                </a:solidFill>
              </a:rPr>
              <a:t>(2008/10/12/14)</a:t>
            </a:r>
            <a:endParaRPr b="1" sz="1800">
              <a:solidFill>
                <a:schemeClr val="dk1"/>
              </a:solidFill>
            </a:endParaRPr>
          </a:p>
        </p:txBody>
      </p:sp>
      <p:sp>
        <p:nvSpPr>
          <p:cNvPr id="157" name="Google Shape;157;g6adee5d03c_4_0"/>
          <p:cNvSpPr txBox="1"/>
          <p:nvPr/>
        </p:nvSpPr>
        <p:spPr>
          <a:xfrm>
            <a:off x="142250" y="5474004"/>
            <a:ext cx="2092500" cy="55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Spray  Dataframe</a:t>
            </a:r>
            <a:endParaRPr b="1" sz="1800">
              <a:solidFill>
                <a:schemeClr val="dk1"/>
              </a:solidFill>
            </a:endParaRPr>
          </a:p>
          <a:p>
            <a:pPr indent="0" lvl="0" marL="0" marR="0" rtl="0" algn="l">
              <a:spcBef>
                <a:spcPts val="0"/>
              </a:spcBef>
              <a:spcAft>
                <a:spcPts val="0"/>
              </a:spcAft>
              <a:buNone/>
            </a:pPr>
            <a:r>
              <a:rPr b="1" lang="en-SG" sz="1800">
                <a:solidFill>
                  <a:schemeClr val="dk1"/>
                </a:solidFill>
              </a:rPr>
              <a:t>(2011/13)</a:t>
            </a:r>
            <a:endParaRPr b="1" sz="1800">
              <a:solidFill>
                <a:schemeClr val="dk1"/>
              </a:solidFill>
            </a:endParaRPr>
          </a:p>
        </p:txBody>
      </p:sp>
      <p:pic>
        <p:nvPicPr>
          <p:cNvPr descr="A insect on the ground&#10;&#10;Description automatically generated" id="158" name="Google Shape;158;g6adee5d03c_4_0"/>
          <p:cNvPicPr preferRelativeResize="0"/>
          <p:nvPr/>
        </p:nvPicPr>
        <p:blipFill rotWithShape="1">
          <a:blip r:embed="rId4">
            <a:alphaModFix/>
          </a:blip>
          <a:srcRect b="0" l="0" r="0" t="0"/>
          <a:stretch/>
        </p:blipFill>
        <p:spPr>
          <a:xfrm>
            <a:off x="10561890" y="4697414"/>
            <a:ext cx="1357398" cy="1629819"/>
          </a:xfrm>
          <a:prstGeom prst="rect">
            <a:avLst/>
          </a:prstGeom>
          <a:noFill/>
          <a:ln>
            <a:noFill/>
          </a:ln>
        </p:spPr>
      </p:pic>
      <p:pic>
        <p:nvPicPr>
          <p:cNvPr id="159" name="Google Shape;159;g6adee5d03c_4_0"/>
          <p:cNvPicPr preferRelativeResize="0"/>
          <p:nvPr/>
        </p:nvPicPr>
        <p:blipFill>
          <a:blip r:embed="rId5">
            <a:alphaModFix/>
          </a:blip>
          <a:stretch>
            <a:fillRect/>
          </a:stretch>
        </p:blipFill>
        <p:spPr>
          <a:xfrm>
            <a:off x="2447625" y="1874750"/>
            <a:ext cx="6345750" cy="1629800"/>
          </a:xfrm>
          <a:prstGeom prst="rect">
            <a:avLst/>
          </a:prstGeom>
          <a:noFill/>
          <a:ln>
            <a:noFill/>
          </a:ln>
        </p:spPr>
      </p:pic>
      <p:pic>
        <p:nvPicPr>
          <p:cNvPr id="160" name="Google Shape;160;g6adee5d03c_4_0"/>
          <p:cNvPicPr preferRelativeResize="0"/>
          <p:nvPr/>
        </p:nvPicPr>
        <p:blipFill>
          <a:blip r:embed="rId6">
            <a:alphaModFix/>
          </a:blip>
          <a:stretch>
            <a:fillRect/>
          </a:stretch>
        </p:blipFill>
        <p:spPr>
          <a:xfrm>
            <a:off x="2447625" y="3689925"/>
            <a:ext cx="6345750" cy="1190625"/>
          </a:xfrm>
          <a:prstGeom prst="rect">
            <a:avLst/>
          </a:prstGeom>
          <a:noFill/>
          <a:ln>
            <a:noFill/>
          </a:ln>
        </p:spPr>
      </p:pic>
      <p:pic>
        <p:nvPicPr>
          <p:cNvPr id="161" name="Google Shape;161;g6adee5d03c_4_0"/>
          <p:cNvPicPr preferRelativeResize="0"/>
          <p:nvPr/>
        </p:nvPicPr>
        <p:blipFill>
          <a:blip r:embed="rId7">
            <a:alphaModFix/>
          </a:blip>
          <a:stretch>
            <a:fillRect/>
          </a:stretch>
        </p:blipFill>
        <p:spPr>
          <a:xfrm>
            <a:off x="2447637" y="5065925"/>
            <a:ext cx="3666489" cy="119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6adee5d03c_4_33"/>
          <p:cNvSpPr txBox="1"/>
          <p:nvPr/>
        </p:nvSpPr>
        <p:spPr>
          <a:xfrm>
            <a:off x="195225" y="1984806"/>
            <a:ext cx="2028600" cy="8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Weather </a:t>
            </a:r>
            <a:r>
              <a:rPr b="1" i="0" lang="en-SG" sz="1800" u="none" cap="none" strike="noStrike">
                <a:solidFill>
                  <a:schemeClr val="dk1"/>
                </a:solidFill>
              </a:rPr>
              <a:t> Dataframe</a:t>
            </a:r>
            <a:endParaRPr b="1" i="0" sz="1800" u="none" cap="none" strike="noStrike">
              <a:solidFill>
                <a:schemeClr val="dk1"/>
              </a:solidFill>
            </a:endParaRPr>
          </a:p>
          <a:p>
            <a:pPr indent="0" lvl="0" marL="0" marR="0" rtl="0" algn="l">
              <a:spcBef>
                <a:spcPts val="0"/>
              </a:spcBef>
              <a:spcAft>
                <a:spcPts val="0"/>
              </a:spcAft>
              <a:buNone/>
            </a:pPr>
            <a:r>
              <a:rPr b="1" lang="en-SG" sz="1800">
                <a:solidFill>
                  <a:schemeClr val="dk1"/>
                </a:solidFill>
              </a:rPr>
              <a:t>(2007 - 2014)</a:t>
            </a:r>
            <a:endParaRPr b="1" sz="1800">
              <a:solidFill>
                <a:schemeClr val="dk1"/>
              </a:solidFill>
            </a:endParaRPr>
          </a:p>
        </p:txBody>
      </p:sp>
      <p:pic>
        <p:nvPicPr>
          <p:cNvPr descr="A insect on the ground&#10;&#10;Description automatically generated" id="167" name="Google Shape;167;g6adee5d03c_4_33"/>
          <p:cNvPicPr preferRelativeResize="0"/>
          <p:nvPr/>
        </p:nvPicPr>
        <p:blipFill rotWithShape="1">
          <a:blip r:embed="rId3">
            <a:alphaModFix/>
          </a:blip>
          <a:srcRect b="0" l="0" r="0" t="0"/>
          <a:stretch/>
        </p:blipFill>
        <p:spPr>
          <a:xfrm>
            <a:off x="10561890" y="4697414"/>
            <a:ext cx="1357398" cy="1629819"/>
          </a:xfrm>
          <a:prstGeom prst="rect">
            <a:avLst/>
          </a:prstGeom>
          <a:noFill/>
          <a:ln>
            <a:noFill/>
          </a:ln>
        </p:spPr>
      </p:pic>
      <p:pic>
        <p:nvPicPr>
          <p:cNvPr id="168" name="Google Shape;168;g6adee5d03c_4_33"/>
          <p:cNvPicPr preferRelativeResize="0"/>
          <p:nvPr/>
        </p:nvPicPr>
        <p:blipFill>
          <a:blip r:embed="rId4">
            <a:alphaModFix/>
          </a:blip>
          <a:stretch>
            <a:fillRect/>
          </a:stretch>
        </p:blipFill>
        <p:spPr>
          <a:xfrm>
            <a:off x="2323250" y="152400"/>
            <a:ext cx="8826249" cy="2038350"/>
          </a:xfrm>
          <a:prstGeom prst="rect">
            <a:avLst/>
          </a:prstGeom>
          <a:noFill/>
          <a:ln>
            <a:noFill/>
          </a:ln>
        </p:spPr>
      </p:pic>
      <p:pic>
        <p:nvPicPr>
          <p:cNvPr id="169" name="Google Shape;169;g6adee5d03c_4_33"/>
          <p:cNvPicPr preferRelativeResize="0"/>
          <p:nvPr/>
        </p:nvPicPr>
        <p:blipFill>
          <a:blip r:embed="rId5">
            <a:alphaModFix/>
          </a:blip>
          <a:stretch>
            <a:fillRect/>
          </a:stretch>
        </p:blipFill>
        <p:spPr>
          <a:xfrm>
            <a:off x="2447625" y="2354100"/>
            <a:ext cx="7713151" cy="180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g6adee5d03c_4_18"/>
          <p:cNvSpPr txBox="1"/>
          <p:nvPr/>
        </p:nvSpPr>
        <p:spPr>
          <a:xfrm>
            <a:off x="508107" y="656583"/>
            <a:ext cx="202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SG" sz="1800" u="none" cap="none" strike="noStrike">
                <a:solidFill>
                  <a:schemeClr val="dk1"/>
                </a:solidFill>
              </a:rPr>
              <a:t>Train Data</a:t>
            </a:r>
            <a:endParaRPr b="1" sz="1800">
              <a:solidFill>
                <a:schemeClr val="dk1"/>
              </a:solidFill>
            </a:endParaRPr>
          </a:p>
        </p:txBody>
      </p:sp>
      <p:pic>
        <p:nvPicPr>
          <p:cNvPr id="175" name="Google Shape;175;g6adee5d03c_4_18"/>
          <p:cNvPicPr preferRelativeResize="0"/>
          <p:nvPr/>
        </p:nvPicPr>
        <p:blipFill rotWithShape="1">
          <a:blip r:embed="rId3">
            <a:alphaModFix/>
          </a:blip>
          <a:srcRect b="0" l="0" r="0" t="0"/>
          <a:stretch/>
        </p:blipFill>
        <p:spPr>
          <a:xfrm>
            <a:off x="155000" y="1914350"/>
            <a:ext cx="2854975" cy="3291825"/>
          </a:xfrm>
          <a:prstGeom prst="rect">
            <a:avLst/>
          </a:prstGeom>
          <a:noFill/>
          <a:ln>
            <a:noFill/>
          </a:ln>
        </p:spPr>
      </p:pic>
      <p:sp>
        <p:nvSpPr>
          <p:cNvPr id="176" name="Google Shape;176;g6adee5d03c_4_18"/>
          <p:cNvSpPr txBox="1"/>
          <p:nvPr/>
        </p:nvSpPr>
        <p:spPr>
          <a:xfrm>
            <a:off x="155000" y="1303375"/>
            <a:ext cx="2979600" cy="420180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g6adee5d03c_4_18"/>
          <p:cNvSpPr txBox="1"/>
          <p:nvPr/>
        </p:nvSpPr>
        <p:spPr>
          <a:xfrm>
            <a:off x="6148950" y="1274025"/>
            <a:ext cx="2690400" cy="414180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8" name="Google Shape;178;g6adee5d03c_4_18"/>
          <p:cNvPicPr preferRelativeResize="0"/>
          <p:nvPr/>
        </p:nvPicPr>
        <p:blipFill rotWithShape="1">
          <a:blip r:embed="rId4">
            <a:alphaModFix/>
          </a:blip>
          <a:srcRect b="0" l="0" r="0" t="0"/>
          <a:stretch/>
        </p:blipFill>
        <p:spPr>
          <a:xfrm>
            <a:off x="3296574" y="1997688"/>
            <a:ext cx="2250876" cy="3125156"/>
          </a:xfrm>
          <a:prstGeom prst="rect">
            <a:avLst/>
          </a:prstGeom>
          <a:noFill/>
          <a:ln>
            <a:noFill/>
          </a:ln>
        </p:spPr>
      </p:pic>
      <p:sp>
        <p:nvSpPr>
          <p:cNvPr id="179" name="Google Shape;179;g6adee5d03c_4_18"/>
          <p:cNvSpPr txBox="1"/>
          <p:nvPr/>
        </p:nvSpPr>
        <p:spPr>
          <a:xfrm>
            <a:off x="3708772" y="656568"/>
            <a:ext cx="18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Test Data</a:t>
            </a:r>
            <a:endParaRPr b="1" sz="1800">
              <a:solidFill>
                <a:schemeClr val="dk1"/>
              </a:solidFill>
            </a:endParaRPr>
          </a:p>
        </p:txBody>
      </p:sp>
      <p:sp>
        <p:nvSpPr>
          <p:cNvPr id="180" name="Google Shape;180;g6adee5d03c_4_18"/>
          <p:cNvSpPr txBox="1"/>
          <p:nvPr/>
        </p:nvSpPr>
        <p:spPr>
          <a:xfrm>
            <a:off x="3296575" y="1236650"/>
            <a:ext cx="2690400" cy="414180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1" name="Google Shape;181;g6adee5d03c_4_18"/>
          <p:cNvPicPr preferRelativeResize="0"/>
          <p:nvPr/>
        </p:nvPicPr>
        <p:blipFill rotWithShape="1">
          <a:blip r:embed="rId5">
            <a:alphaModFix/>
          </a:blip>
          <a:srcRect b="0" l="0" r="0" t="0"/>
          <a:stretch/>
        </p:blipFill>
        <p:spPr>
          <a:xfrm>
            <a:off x="6148950" y="1788301"/>
            <a:ext cx="2525475" cy="3555050"/>
          </a:xfrm>
          <a:prstGeom prst="rect">
            <a:avLst/>
          </a:prstGeom>
          <a:noFill/>
          <a:ln>
            <a:noFill/>
          </a:ln>
        </p:spPr>
      </p:pic>
      <p:sp>
        <p:nvSpPr>
          <p:cNvPr id="182" name="Google Shape;182;g6adee5d03c_4_18"/>
          <p:cNvSpPr txBox="1"/>
          <p:nvPr/>
        </p:nvSpPr>
        <p:spPr>
          <a:xfrm>
            <a:off x="6263004" y="656569"/>
            <a:ext cx="2092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Spray  Data</a:t>
            </a:r>
            <a:endParaRPr b="1" sz="1800">
              <a:solidFill>
                <a:schemeClr val="dk1"/>
              </a:solidFill>
            </a:endParaRPr>
          </a:p>
        </p:txBody>
      </p:sp>
      <p:pic>
        <p:nvPicPr>
          <p:cNvPr descr="A insect on the ground&#10;&#10;Description automatically generated" id="183" name="Google Shape;183;g6adee5d03c_4_18"/>
          <p:cNvPicPr preferRelativeResize="0"/>
          <p:nvPr/>
        </p:nvPicPr>
        <p:blipFill rotWithShape="1">
          <a:blip r:embed="rId6">
            <a:alphaModFix/>
          </a:blip>
          <a:srcRect b="0" l="0" r="0" t="0"/>
          <a:stretch/>
        </p:blipFill>
        <p:spPr>
          <a:xfrm>
            <a:off x="4084374" y="5589233"/>
            <a:ext cx="675275" cy="810793"/>
          </a:xfrm>
          <a:prstGeom prst="rect">
            <a:avLst/>
          </a:prstGeom>
          <a:noFill/>
          <a:ln>
            <a:noFill/>
          </a:ln>
        </p:spPr>
      </p:pic>
      <p:pic>
        <p:nvPicPr>
          <p:cNvPr descr="A insect on the ground&#10;&#10;Description automatically generated" id="184" name="Google Shape;184;g6adee5d03c_4_18"/>
          <p:cNvPicPr preferRelativeResize="0"/>
          <p:nvPr/>
        </p:nvPicPr>
        <p:blipFill rotWithShape="1">
          <a:blip r:embed="rId6">
            <a:alphaModFix/>
          </a:blip>
          <a:srcRect b="0" l="0" r="0" t="0"/>
          <a:stretch/>
        </p:blipFill>
        <p:spPr>
          <a:xfrm>
            <a:off x="5311774" y="5505083"/>
            <a:ext cx="675275" cy="810793"/>
          </a:xfrm>
          <a:prstGeom prst="rect">
            <a:avLst/>
          </a:prstGeom>
          <a:noFill/>
          <a:ln>
            <a:noFill/>
          </a:ln>
        </p:spPr>
      </p:pic>
      <p:pic>
        <p:nvPicPr>
          <p:cNvPr descr="A insect on the ground&#10;&#10;Description automatically generated" id="185" name="Google Shape;185;g6adee5d03c_4_18"/>
          <p:cNvPicPr preferRelativeResize="0"/>
          <p:nvPr/>
        </p:nvPicPr>
        <p:blipFill rotWithShape="1">
          <a:blip r:embed="rId6">
            <a:alphaModFix/>
          </a:blip>
          <a:srcRect b="0" l="0" r="0" t="0"/>
          <a:stretch/>
        </p:blipFill>
        <p:spPr>
          <a:xfrm>
            <a:off x="6539174" y="5505083"/>
            <a:ext cx="675275" cy="810793"/>
          </a:xfrm>
          <a:prstGeom prst="rect">
            <a:avLst/>
          </a:prstGeom>
          <a:noFill/>
          <a:ln>
            <a:noFill/>
          </a:ln>
        </p:spPr>
      </p:pic>
      <p:pic>
        <p:nvPicPr>
          <p:cNvPr id="186" name="Google Shape;186;g6adee5d03c_4_18"/>
          <p:cNvPicPr preferRelativeResize="0"/>
          <p:nvPr/>
        </p:nvPicPr>
        <p:blipFill rotWithShape="1">
          <a:blip r:embed="rId7">
            <a:alphaModFix/>
          </a:blip>
          <a:srcRect b="0" l="0" r="0" t="0"/>
          <a:stretch/>
        </p:blipFill>
        <p:spPr>
          <a:xfrm>
            <a:off x="9165900" y="1489509"/>
            <a:ext cx="2525475" cy="3602692"/>
          </a:xfrm>
          <a:prstGeom prst="rect">
            <a:avLst/>
          </a:prstGeom>
          <a:noFill/>
          <a:ln>
            <a:noFill/>
          </a:ln>
        </p:spPr>
      </p:pic>
      <p:sp>
        <p:nvSpPr>
          <p:cNvPr id="187" name="Google Shape;187;g6adee5d03c_4_18"/>
          <p:cNvSpPr txBox="1"/>
          <p:nvPr/>
        </p:nvSpPr>
        <p:spPr>
          <a:xfrm>
            <a:off x="9128125" y="1274025"/>
            <a:ext cx="2690400" cy="414180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g6adee5d03c_4_18"/>
          <p:cNvSpPr txBox="1"/>
          <p:nvPr/>
        </p:nvSpPr>
        <p:spPr>
          <a:xfrm>
            <a:off x="9300624" y="656585"/>
            <a:ext cx="2345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Weather Data</a:t>
            </a:r>
            <a:endParaRPr b="1" sz="1800">
              <a:solidFill>
                <a:schemeClr val="dk1"/>
              </a:solidFill>
            </a:endParaRPr>
          </a:p>
        </p:txBody>
      </p:sp>
      <p:pic>
        <p:nvPicPr>
          <p:cNvPr descr="A insect on the ground&#10;&#10;Description automatically generated" id="189" name="Google Shape;189;g6adee5d03c_4_18"/>
          <p:cNvPicPr preferRelativeResize="0"/>
          <p:nvPr/>
        </p:nvPicPr>
        <p:blipFill rotWithShape="1">
          <a:blip r:embed="rId6">
            <a:alphaModFix/>
          </a:blip>
          <a:srcRect b="0" l="0" r="0" t="0"/>
          <a:stretch/>
        </p:blipFill>
        <p:spPr>
          <a:xfrm>
            <a:off x="7766574" y="5505083"/>
            <a:ext cx="675275" cy="810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graphicFrame>
        <p:nvGraphicFramePr>
          <p:cNvPr id="194" name="Google Shape;194;p5"/>
          <p:cNvGraphicFramePr/>
          <p:nvPr/>
        </p:nvGraphicFramePr>
        <p:xfrm>
          <a:off x="384842" y="1843203"/>
          <a:ext cx="3000000" cy="3000000"/>
        </p:xfrm>
        <a:graphic>
          <a:graphicData uri="http://schemas.openxmlformats.org/drawingml/2006/table">
            <a:tbl>
              <a:tblPr bandRow="1" firstRow="1">
                <a:noFill/>
                <a:tableStyleId>{4A033DD4-2FFC-4E17-9969-ED35CEC6391D}</a:tableStyleId>
              </a:tblPr>
              <a:tblGrid>
                <a:gridCol w="2390975"/>
              </a:tblGrid>
              <a:tr h="734400">
                <a:tc>
                  <a:txBody>
                    <a:bodyPr/>
                    <a:lstStyle/>
                    <a:p>
                      <a:pPr indent="0" lvl="0" marL="0" marR="0" rtl="0" algn="l">
                        <a:spcBef>
                          <a:spcPts val="0"/>
                        </a:spcBef>
                        <a:spcAft>
                          <a:spcPts val="0"/>
                        </a:spcAft>
                        <a:buNone/>
                      </a:pPr>
                      <a:r>
                        <a:rPr lang="en-SG" sz="1800" u="none" cap="none" strike="noStrike"/>
                        <a:t>Replace missing value by  Station 1’s  value</a:t>
                      </a:r>
                      <a:endParaRPr/>
                    </a:p>
                  </a:txBody>
                  <a:tcPr marT="45725" marB="45725" marR="91450" marL="91450">
                    <a:solidFill>
                      <a:srgbClr val="827919"/>
                    </a:solidFill>
                  </a:tcPr>
                </a:tc>
              </a:tr>
              <a:tr h="425500">
                <a:tc>
                  <a:txBody>
                    <a:bodyPr/>
                    <a:lstStyle/>
                    <a:p>
                      <a:pPr indent="0" lvl="0" marL="0" marR="0" rtl="0" algn="l">
                        <a:spcBef>
                          <a:spcPts val="0"/>
                        </a:spcBef>
                        <a:spcAft>
                          <a:spcPts val="0"/>
                        </a:spcAft>
                        <a:buNone/>
                      </a:pPr>
                      <a:r>
                        <a:rPr lang="en-SG" sz="1800"/>
                        <a:t>1. Depart  Temp</a:t>
                      </a:r>
                      <a:endParaRPr/>
                    </a:p>
                  </a:txBody>
                  <a:tcPr marT="45725" marB="45725" marR="91450" marL="91450">
                    <a:solidFill>
                      <a:srgbClr val="F5F2CA"/>
                    </a:solidFill>
                  </a:tcPr>
                </a:tc>
              </a:tr>
              <a:tr h="425500">
                <a:tc>
                  <a:txBody>
                    <a:bodyPr/>
                    <a:lstStyle/>
                    <a:p>
                      <a:pPr indent="0" lvl="0" marL="0" marR="0" rtl="0" algn="l">
                        <a:spcBef>
                          <a:spcPts val="0"/>
                        </a:spcBef>
                        <a:spcAft>
                          <a:spcPts val="0"/>
                        </a:spcAft>
                        <a:buNone/>
                      </a:pPr>
                      <a:r>
                        <a:rPr lang="en-SG" sz="1800"/>
                        <a:t>2. Wet Bulb Temp</a:t>
                      </a:r>
                      <a:endParaRPr/>
                    </a:p>
                  </a:txBody>
                  <a:tcPr marT="45725" marB="45725" marR="91450" marL="91450">
                    <a:solidFill>
                      <a:srgbClr val="F5F2CA"/>
                    </a:solidFill>
                  </a:tcPr>
                </a:tc>
              </a:tr>
              <a:tr h="425500">
                <a:tc>
                  <a:txBody>
                    <a:bodyPr/>
                    <a:lstStyle/>
                    <a:p>
                      <a:pPr indent="0" lvl="0" marL="0" marR="0" rtl="0" algn="l">
                        <a:spcBef>
                          <a:spcPts val="0"/>
                        </a:spcBef>
                        <a:spcAft>
                          <a:spcPts val="0"/>
                        </a:spcAft>
                        <a:buNone/>
                      </a:pPr>
                      <a:r>
                        <a:rPr lang="en-SG" sz="1800"/>
                        <a:t>3. Sunrise &amp; Sunset</a:t>
                      </a:r>
                      <a:endParaRPr/>
                    </a:p>
                  </a:txBody>
                  <a:tcPr marT="45725" marB="45725" marR="91450" marL="91450">
                    <a:solidFill>
                      <a:srgbClr val="F5F2CA"/>
                    </a:solidFill>
                  </a:tcPr>
                </a:tc>
              </a:tr>
              <a:tr h="425500">
                <a:tc>
                  <a:txBody>
                    <a:bodyPr/>
                    <a:lstStyle/>
                    <a:p>
                      <a:pPr indent="0" lvl="0" marL="0" marR="0" rtl="0" algn="l">
                        <a:spcBef>
                          <a:spcPts val="0"/>
                        </a:spcBef>
                        <a:spcAft>
                          <a:spcPts val="0"/>
                        </a:spcAft>
                        <a:buNone/>
                      </a:pPr>
                      <a:r>
                        <a:rPr lang="en-SG" sz="1800"/>
                        <a:t>4. Average Speed</a:t>
                      </a:r>
                      <a:endParaRPr/>
                    </a:p>
                  </a:txBody>
                  <a:tcPr marT="45725" marB="45725" marR="91450" marL="91450">
                    <a:solidFill>
                      <a:srgbClr val="F5F2CA"/>
                    </a:solidFill>
                  </a:tcPr>
                </a:tc>
              </a:tr>
            </a:tbl>
          </a:graphicData>
        </a:graphic>
      </p:graphicFrame>
      <p:sp>
        <p:nvSpPr>
          <p:cNvPr id="195" name="Google Shape;195;p5"/>
          <p:cNvSpPr txBox="1"/>
          <p:nvPr/>
        </p:nvSpPr>
        <p:spPr>
          <a:xfrm>
            <a:off x="147250" y="84175"/>
            <a:ext cx="2208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3000"/>
              <a:t>Cleaning</a:t>
            </a:r>
            <a:endParaRPr b="1" sz="3000"/>
          </a:p>
        </p:txBody>
      </p:sp>
      <p:sp>
        <p:nvSpPr>
          <p:cNvPr id="196" name="Google Shape;196;p5"/>
          <p:cNvSpPr txBox="1"/>
          <p:nvPr/>
        </p:nvSpPr>
        <p:spPr>
          <a:xfrm>
            <a:off x="147250" y="757325"/>
            <a:ext cx="22089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2400"/>
              <a:t>Weather Data</a:t>
            </a:r>
            <a:endParaRPr b="1" sz="2400"/>
          </a:p>
        </p:txBody>
      </p:sp>
      <p:sp>
        <p:nvSpPr>
          <p:cNvPr id="197" name="Google Shape;197;p5"/>
          <p:cNvSpPr txBox="1"/>
          <p:nvPr/>
        </p:nvSpPr>
        <p:spPr>
          <a:xfrm>
            <a:off x="3239675" y="0"/>
            <a:ext cx="7669800" cy="561900"/>
          </a:xfrm>
          <a:prstGeom prst="rect">
            <a:avLst/>
          </a:prstGeom>
          <a:noFill/>
          <a:ln>
            <a:noFill/>
          </a:ln>
        </p:spPr>
        <p:txBody>
          <a:bodyPr anchorCtr="0" anchor="t" bIns="91425" lIns="91425" spcFirstLastPara="1" rIns="91425" wrap="square" tIns="91425">
            <a:noAutofit/>
          </a:bodyPr>
          <a:lstStyle/>
          <a:p>
            <a:pPr indent="0" lvl="2" marL="0" rtl="0" algn="l">
              <a:spcBef>
                <a:spcPts val="600"/>
              </a:spcBef>
              <a:spcAft>
                <a:spcPts val="0"/>
              </a:spcAft>
              <a:buClr>
                <a:srgbClr val="3F3F3F"/>
              </a:buClr>
              <a:buSzPts val="2000"/>
              <a:buFont typeface="Arial"/>
              <a:buNone/>
            </a:pPr>
            <a:r>
              <a:rPr b="1" lang="en-SG" sz="2000">
                <a:solidFill>
                  <a:srgbClr val="3F3F3F"/>
                </a:solidFill>
              </a:rPr>
              <a:t>Sunrise and Sunset</a:t>
            </a:r>
            <a:r>
              <a:rPr lang="en-SG" sz="2000">
                <a:solidFill>
                  <a:srgbClr val="3F3F3F"/>
                </a:solidFill>
              </a:rPr>
              <a:t>: </a:t>
            </a:r>
            <a:r>
              <a:rPr lang="en-SG" sz="1800">
                <a:solidFill>
                  <a:srgbClr val="3F3F3F"/>
                </a:solidFill>
              </a:rPr>
              <a:t>The time is same for the whole Chicago</a:t>
            </a:r>
            <a:endParaRPr sz="1300">
              <a:solidFill>
                <a:srgbClr val="3F3F3F"/>
              </a:solidFill>
            </a:endParaRPr>
          </a:p>
          <a:p>
            <a:pPr indent="0" lvl="0" marL="0" rtl="0" algn="l">
              <a:spcBef>
                <a:spcPts val="0"/>
              </a:spcBef>
              <a:spcAft>
                <a:spcPts val="0"/>
              </a:spcAft>
              <a:buNone/>
            </a:pPr>
            <a:r>
              <a:t/>
            </a:r>
            <a:endParaRPr/>
          </a:p>
        </p:txBody>
      </p:sp>
      <p:pic>
        <p:nvPicPr>
          <p:cNvPr id="198" name="Google Shape;198;p5"/>
          <p:cNvPicPr preferRelativeResize="0"/>
          <p:nvPr/>
        </p:nvPicPr>
        <p:blipFill rotWithShape="1">
          <a:blip r:embed="rId3">
            <a:alphaModFix/>
          </a:blip>
          <a:srcRect b="0" l="0" r="0" t="0"/>
          <a:stretch/>
        </p:blipFill>
        <p:spPr>
          <a:xfrm>
            <a:off x="3323825" y="561900"/>
            <a:ext cx="6978954" cy="1085875"/>
          </a:xfrm>
          <a:prstGeom prst="rect">
            <a:avLst/>
          </a:prstGeom>
          <a:noFill/>
          <a:ln>
            <a:noFill/>
          </a:ln>
        </p:spPr>
      </p:pic>
      <p:sp>
        <p:nvSpPr>
          <p:cNvPr id="199" name="Google Shape;199;p5"/>
          <p:cNvSpPr txBox="1"/>
          <p:nvPr/>
        </p:nvSpPr>
        <p:spPr>
          <a:xfrm>
            <a:off x="3184325" y="1843200"/>
            <a:ext cx="83229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2000">
                <a:solidFill>
                  <a:srgbClr val="3F3F3F"/>
                </a:solidFill>
              </a:rPr>
              <a:t>Depart temp</a:t>
            </a:r>
            <a:r>
              <a:rPr lang="en-SG" sz="2000">
                <a:solidFill>
                  <a:srgbClr val="3F3F3F"/>
                </a:solidFill>
              </a:rPr>
              <a:t>: </a:t>
            </a:r>
            <a:r>
              <a:rPr lang="en-SG" sz="1800">
                <a:solidFill>
                  <a:srgbClr val="3F3F3F"/>
                </a:solidFill>
              </a:rPr>
              <a:t>It is difference in temp for the day against for the past 30 years</a:t>
            </a:r>
            <a:endParaRPr sz="1700">
              <a:solidFill>
                <a:srgbClr val="3F3F3F"/>
              </a:solidFill>
            </a:endParaRPr>
          </a:p>
          <a:p>
            <a:pPr indent="0" lvl="0" marL="0" rtl="0" algn="l">
              <a:spcBef>
                <a:spcPts val="0"/>
              </a:spcBef>
              <a:spcAft>
                <a:spcPts val="0"/>
              </a:spcAft>
              <a:buNone/>
            </a:pPr>
            <a:r>
              <a:t/>
            </a:r>
            <a:endParaRPr/>
          </a:p>
        </p:txBody>
      </p:sp>
      <p:pic>
        <p:nvPicPr>
          <p:cNvPr id="200" name="Google Shape;200;p5"/>
          <p:cNvPicPr preferRelativeResize="0"/>
          <p:nvPr/>
        </p:nvPicPr>
        <p:blipFill rotWithShape="1">
          <a:blip r:embed="rId4">
            <a:alphaModFix/>
          </a:blip>
          <a:srcRect b="0" l="0" r="0" t="0"/>
          <a:stretch/>
        </p:blipFill>
        <p:spPr>
          <a:xfrm>
            <a:off x="3323827" y="2302795"/>
            <a:ext cx="6003276" cy="810130"/>
          </a:xfrm>
          <a:prstGeom prst="rect">
            <a:avLst/>
          </a:prstGeom>
          <a:noFill/>
          <a:ln>
            <a:noFill/>
          </a:ln>
        </p:spPr>
      </p:pic>
      <p:sp>
        <p:nvSpPr>
          <p:cNvPr id="201" name="Google Shape;201;p5"/>
          <p:cNvSpPr txBox="1"/>
          <p:nvPr/>
        </p:nvSpPr>
        <p:spPr>
          <a:xfrm>
            <a:off x="3091400" y="3112925"/>
            <a:ext cx="8856600" cy="1086000"/>
          </a:xfrm>
          <a:prstGeom prst="rect">
            <a:avLst/>
          </a:prstGeom>
          <a:noFill/>
          <a:ln>
            <a:noFill/>
          </a:ln>
        </p:spPr>
        <p:txBody>
          <a:bodyPr anchorCtr="0" anchor="t" bIns="91425" lIns="91425" spcFirstLastPara="1" rIns="91425" wrap="square" tIns="91425">
            <a:noAutofit/>
          </a:bodyPr>
          <a:lstStyle/>
          <a:p>
            <a:pPr indent="0" lvl="2" marL="0" rtl="0" algn="l">
              <a:spcBef>
                <a:spcPts val="600"/>
              </a:spcBef>
              <a:spcAft>
                <a:spcPts val="0"/>
              </a:spcAft>
              <a:buNone/>
            </a:pPr>
            <a:r>
              <a:rPr b="1" lang="en-SG" sz="2000">
                <a:solidFill>
                  <a:srgbClr val="3F3F3F"/>
                </a:solidFill>
              </a:rPr>
              <a:t>  A</a:t>
            </a:r>
            <a:r>
              <a:rPr b="1" lang="en-SG" sz="2000">
                <a:solidFill>
                  <a:srgbClr val="3F3F3F"/>
                </a:solidFill>
              </a:rPr>
              <a:t>verage Speed</a:t>
            </a:r>
            <a:r>
              <a:rPr lang="en-SG" sz="2000">
                <a:solidFill>
                  <a:srgbClr val="3F3F3F"/>
                </a:solidFill>
              </a:rPr>
              <a:t>: </a:t>
            </a:r>
            <a:r>
              <a:rPr lang="en-SG" sz="1600">
                <a:solidFill>
                  <a:srgbClr val="3F3F3F"/>
                </a:solidFill>
              </a:rPr>
              <a:t>We have 3 missing data in AvgSpeed. Going through the data, the     difference between the 2 station's AvgSpeed minimal, at a range of 0 to 2. As such we will fill the </a:t>
            </a:r>
            <a:endParaRPr sz="1600">
              <a:solidFill>
                <a:srgbClr val="3F3F3F"/>
              </a:solidFill>
            </a:endParaRPr>
          </a:p>
          <a:p>
            <a:pPr indent="0" lvl="2" marL="0" rtl="0" algn="l">
              <a:spcBef>
                <a:spcPts val="600"/>
              </a:spcBef>
              <a:spcAft>
                <a:spcPts val="0"/>
              </a:spcAft>
              <a:buNone/>
            </a:pPr>
            <a:r>
              <a:rPr lang="en-SG" sz="1600">
                <a:solidFill>
                  <a:srgbClr val="3F3F3F"/>
                </a:solidFill>
              </a:rPr>
              <a:t>missing Average speed with the average speed of the corresponding station for the same day.</a:t>
            </a:r>
            <a:endParaRPr/>
          </a:p>
        </p:txBody>
      </p:sp>
      <p:pic>
        <p:nvPicPr>
          <p:cNvPr id="202" name="Google Shape;202;p5"/>
          <p:cNvPicPr preferRelativeResize="0"/>
          <p:nvPr/>
        </p:nvPicPr>
        <p:blipFill rotWithShape="1">
          <a:blip r:embed="rId5">
            <a:alphaModFix/>
          </a:blip>
          <a:srcRect b="0" l="0" r="0" t="0"/>
          <a:stretch/>
        </p:blipFill>
        <p:spPr>
          <a:xfrm>
            <a:off x="3184326" y="4304096"/>
            <a:ext cx="5648325" cy="561975"/>
          </a:xfrm>
          <a:prstGeom prst="rect">
            <a:avLst/>
          </a:prstGeom>
          <a:noFill/>
          <a:ln>
            <a:noFill/>
          </a:ln>
        </p:spPr>
      </p:pic>
      <p:sp>
        <p:nvSpPr>
          <p:cNvPr id="203" name="Google Shape;203;p5"/>
          <p:cNvSpPr txBox="1"/>
          <p:nvPr/>
        </p:nvSpPr>
        <p:spPr>
          <a:xfrm>
            <a:off x="3015875" y="4853825"/>
            <a:ext cx="8659800" cy="5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SG" sz="1800">
                <a:solidFill>
                  <a:schemeClr val="dk1"/>
                </a:solidFill>
              </a:rPr>
              <a:t>  </a:t>
            </a:r>
            <a:r>
              <a:rPr b="1" lang="en-SG" sz="1800">
                <a:solidFill>
                  <a:schemeClr val="dk1"/>
                </a:solidFill>
                <a:latin typeface="Arial"/>
                <a:ea typeface="Arial"/>
                <a:cs typeface="Arial"/>
                <a:sym typeface="Arial"/>
              </a:rPr>
              <a:t>Wet Bulb temp</a:t>
            </a:r>
            <a:r>
              <a:rPr lang="en-SG" sz="1800">
                <a:solidFill>
                  <a:schemeClr val="dk1"/>
                </a:solidFill>
                <a:latin typeface="Arial"/>
                <a:ea typeface="Arial"/>
                <a:cs typeface="Arial"/>
                <a:sym typeface="Arial"/>
              </a:rPr>
              <a:t>: Lowest temp that can be reached by evaporating water into air.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4" name="Google Shape;204;p5"/>
          <p:cNvPicPr preferRelativeResize="0"/>
          <p:nvPr/>
        </p:nvPicPr>
        <p:blipFill rotWithShape="1">
          <a:blip r:embed="rId6">
            <a:alphaModFix/>
          </a:blip>
          <a:srcRect b="0" l="0" r="0" t="0"/>
          <a:stretch/>
        </p:blipFill>
        <p:spPr>
          <a:xfrm>
            <a:off x="3239675" y="5228725"/>
            <a:ext cx="7063100" cy="908675"/>
          </a:xfrm>
          <a:prstGeom prst="rect">
            <a:avLst/>
          </a:prstGeom>
          <a:noFill/>
          <a:ln>
            <a:noFill/>
          </a:ln>
        </p:spPr>
      </p:pic>
      <p:pic>
        <p:nvPicPr>
          <p:cNvPr descr="A insect on the ground&#10;&#10;Description automatically generated" id="205" name="Google Shape;205;p5"/>
          <p:cNvPicPr preferRelativeResize="0"/>
          <p:nvPr/>
        </p:nvPicPr>
        <p:blipFill rotWithShape="1">
          <a:blip r:embed="rId7">
            <a:alphaModFix/>
          </a:blip>
          <a:srcRect b="0" l="0" r="0" t="0"/>
          <a:stretch/>
        </p:blipFill>
        <p:spPr>
          <a:xfrm>
            <a:off x="2460163" y="561895"/>
            <a:ext cx="675487" cy="8110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6adee5d03c_4_66"/>
          <p:cNvSpPr txBox="1"/>
          <p:nvPr/>
        </p:nvSpPr>
        <p:spPr>
          <a:xfrm>
            <a:off x="147250" y="84175"/>
            <a:ext cx="2208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3000"/>
              <a:t>Cleaning</a:t>
            </a:r>
            <a:endParaRPr b="1" sz="3000"/>
          </a:p>
        </p:txBody>
      </p:sp>
      <p:sp>
        <p:nvSpPr>
          <p:cNvPr id="211" name="Google Shape;211;g6adee5d03c_4_66"/>
          <p:cNvSpPr txBox="1"/>
          <p:nvPr/>
        </p:nvSpPr>
        <p:spPr>
          <a:xfrm>
            <a:off x="147250" y="757325"/>
            <a:ext cx="22089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2400"/>
              <a:t>Weather Data</a:t>
            </a:r>
            <a:endParaRPr b="1" sz="2400"/>
          </a:p>
        </p:txBody>
      </p:sp>
      <p:graphicFrame>
        <p:nvGraphicFramePr>
          <p:cNvPr id="212" name="Google Shape;212;g6adee5d03c_4_66"/>
          <p:cNvGraphicFramePr/>
          <p:nvPr/>
        </p:nvGraphicFramePr>
        <p:xfrm>
          <a:off x="184673" y="1574800"/>
          <a:ext cx="3000000" cy="3000000"/>
        </p:xfrm>
        <a:graphic>
          <a:graphicData uri="http://schemas.openxmlformats.org/drawingml/2006/table">
            <a:tbl>
              <a:tblPr bandRow="1" firstRow="1">
                <a:noFill/>
                <a:tableStyleId>{4A033DD4-2FFC-4E17-9969-ED35CEC6391D}</a:tableStyleId>
              </a:tblPr>
              <a:tblGrid>
                <a:gridCol w="2735125"/>
              </a:tblGrid>
              <a:tr h="370850">
                <a:tc>
                  <a:txBody>
                    <a:bodyPr/>
                    <a:lstStyle/>
                    <a:p>
                      <a:pPr indent="0" lvl="0" marL="0" marR="0" rtl="0" algn="l">
                        <a:spcBef>
                          <a:spcPts val="0"/>
                        </a:spcBef>
                        <a:spcAft>
                          <a:spcPts val="0"/>
                        </a:spcAft>
                        <a:buNone/>
                      </a:pPr>
                      <a:r>
                        <a:rPr lang="en-SG" sz="1800"/>
                        <a:t>No Snowfall</a:t>
                      </a:r>
                      <a:endParaRPr/>
                    </a:p>
                  </a:txBody>
                  <a:tcPr marT="45725" marB="45725" marR="91450" marL="91450">
                    <a:solidFill>
                      <a:srgbClr val="827919"/>
                    </a:solidFill>
                  </a:tcPr>
                </a:tc>
              </a:tr>
              <a:tr h="370850">
                <a:tc>
                  <a:txBody>
                    <a:bodyPr/>
                    <a:lstStyle/>
                    <a:p>
                      <a:pPr indent="0" lvl="0" marL="0" marR="0" rtl="0" algn="l">
                        <a:spcBef>
                          <a:spcPts val="0"/>
                        </a:spcBef>
                        <a:spcAft>
                          <a:spcPts val="0"/>
                        </a:spcAft>
                        <a:buClr>
                          <a:schemeClr val="dk1"/>
                        </a:buClr>
                        <a:buSzPts val="1800"/>
                        <a:buFont typeface="Arial"/>
                        <a:buNone/>
                      </a:pPr>
                      <a:r>
                        <a:rPr lang="en-SG" sz="1800"/>
                        <a:t>1. Depth</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2. Water1</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3. Snowfall</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t/>
                      </a:r>
                      <a:endParaRPr sz="1800"/>
                    </a:p>
                  </a:txBody>
                  <a:tcPr marT="45725" marB="45725" marR="91450" marL="91450">
                    <a:solidFill>
                      <a:srgbClr val="F5F2CA"/>
                    </a:solidFill>
                  </a:tcPr>
                </a:tc>
              </a:tr>
            </a:tbl>
          </a:graphicData>
        </a:graphic>
      </p:graphicFrame>
      <p:sp>
        <p:nvSpPr>
          <p:cNvPr id="213" name="Google Shape;213;g6adee5d03c_4_66"/>
          <p:cNvSpPr txBox="1"/>
          <p:nvPr/>
        </p:nvSpPr>
        <p:spPr>
          <a:xfrm>
            <a:off x="3091400" y="432400"/>
            <a:ext cx="8856600" cy="11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SG" sz="1800">
                <a:solidFill>
                  <a:schemeClr val="dk1"/>
                </a:solidFill>
              </a:rPr>
              <a:t>As our data is collected from the period of time when Chicago do not experience any snowfall, we will fill up the missing  data with 0 and convert them to numeric</a:t>
            </a:r>
            <a:endParaRPr/>
          </a:p>
        </p:txBody>
      </p:sp>
      <p:pic>
        <p:nvPicPr>
          <p:cNvPr id="214" name="Google Shape;214;g6adee5d03c_4_66"/>
          <p:cNvPicPr preferRelativeResize="0"/>
          <p:nvPr/>
        </p:nvPicPr>
        <p:blipFill rotWithShape="1">
          <a:blip r:embed="rId3">
            <a:alphaModFix/>
          </a:blip>
          <a:srcRect b="0" l="0" r="0" t="0"/>
          <a:stretch/>
        </p:blipFill>
        <p:spPr>
          <a:xfrm>
            <a:off x="3091403" y="1738975"/>
            <a:ext cx="8163301" cy="1690075"/>
          </a:xfrm>
          <a:prstGeom prst="rect">
            <a:avLst/>
          </a:prstGeom>
          <a:noFill/>
          <a:ln>
            <a:noFill/>
          </a:ln>
        </p:spPr>
      </p:pic>
      <p:graphicFrame>
        <p:nvGraphicFramePr>
          <p:cNvPr id="215" name="Google Shape;215;g6adee5d03c_4_66"/>
          <p:cNvGraphicFramePr/>
          <p:nvPr/>
        </p:nvGraphicFramePr>
        <p:xfrm>
          <a:off x="184668" y="4604260"/>
          <a:ext cx="3000000" cy="3000000"/>
        </p:xfrm>
        <a:graphic>
          <a:graphicData uri="http://schemas.openxmlformats.org/drawingml/2006/table">
            <a:tbl>
              <a:tblPr bandRow="1" firstRow="1">
                <a:noFill/>
                <a:tableStyleId>{4A033DD4-2FFC-4E17-9969-ED35CEC6391D}</a:tableStyleId>
              </a:tblPr>
              <a:tblGrid>
                <a:gridCol w="2735125"/>
              </a:tblGrid>
              <a:tr h="370850">
                <a:tc>
                  <a:txBody>
                    <a:bodyPr/>
                    <a:lstStyle/>
                    <a:p>
                      <a:pPr indent="0" lvl="0" marL="0" marR="0" rtl="0" algn="l">
                        <a:spcBef>
                          <a:spcPts val="0"/>
                        </a:spcBef>
                        <a:spcAft>
                          <a:spcPts val="0"/>
                        </a:spcAft>
                        <a:buNone/>
                      </a:pPr>
                      <a:r>
                        <a:rPr lang="en-SG" sz="1800"/>
                        <a:t>Mean</a:t>
                      </a:r>
                      <a:endParaRPr/>
                    </a:p>
                  </a:txBody>
                  <a:tcPr marT="45725" marB="45725" marR="91450" marL="91450">
                    <a:solidFill>
                      <a:srgbClr val="827919"/>
                    </a:solidFill>
                  </a:tcPr>
                </a:tc>
              </a:tr>
              <a:tr h="370850">
                <a:tc>
                  <a:txBody>
                    <a:bodyPr/>
                    <a:lstStyle/>
                    <a:p>
                      <a:pPr indent="0" lvl="0" marL="0" marR="0" rtl="0" algn="l">
                        <a:spcBef>
                          <a:spcPts val="0"/>
                        </a:spcBef>
                        <a:spcAft>
                          <a:spcPts val="0"/>
                        </a:spcAft>
                        <a:buNone/>
                      </a:pPr>
                      <a:r>
                        <a:rPr lang="en-SG" sz="1800"/>
                        <a:t>1. Station Pressure</a:t>
                      </a:r>
                      <a:endParaRPr/>
                    </a:p>
                  </a:txBody>
                  <a:tcPr marT="45725" marB="45725" marR="91450" marL="91450">
                    <a:solidFill>
                      <a:srgbClr val="F5F2CA"/>
                    </a:solidFill>
                  </a:tcPr>
                </a:tc>
              </a:tr>
              <a:tr h="370850">
                <a:tc>
                  <a:txBody>
                    <a:bodyPr/>
                    <a:lstStyle/>
                    <a:p>
                      <a:pPr indent="0" lvl="0" marL="0" marR="0" rtl="0" algn="l">
                        <a:spcBef>
                          <a:spcPts val="0"/>
                        </a:spcBef>
                        <a:spcAft>
                          <a:spcPts val="0"/>
                        </a:spcAft>
                        <a:buNone/>
                      </a:pPr>
                      <a:r>
                        <a:rPr lang="en-SG" sz="1800"/>
                        <a:t>2. Sea Level</a:t>
                      </a:r>
                      <a:endParaRPr/>
                    </a:p>
                  </a:txBody>
                  <a:tcPr marT="45725" marB="45725" marR="91450" marL="91450">
                    <a:solidFill>
                      <a:srgbClr val="F5F2CA"/>
                    </a:solidFill>
                  </a:tcPr>
                </a:tc>
              </a:tr>
            </a:tbl>
          </a:graphicData>
        </a:graphic>
      </p:graphicFrame>
      <p:sp>
        <p:nvSpPr>
          <p:cNvPr id="216" name="Google Shape;216;g6adee5d03c_4_66"/>
          <p:cNvSpPr txBox="1"/>
          <p:nvPr/>
        </p:nvSpPr>
        <p:spPr>
          <a:xfrm>
            <a:off x="3091400" y="4330775"/>
            <a:ext cx="56130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SG" sz="1800">
                <a:solidFill>
                  <a:schemeClr val="dk1"/>
                </a:solidFill>
              </a:rPr>
              <a:t>No Outliers and so replaced with its mean value</a:t>
            </a:r>
            <a:endParaRPr/>
          </a:p>
        </p:txBody>
      </p:sp>
      <p:pic>
        <p:nvPicPr>
          <p:cNvPr id="217" name="Google Shape;217;g6adee5d03c_4_66"/>
          <p:cNvPicPr preferRelativeResize="0"/>
          <p:nvPr/>
        </p:nvPicPr>
        <p:blipFill rotWithShape="1">
          <a:blip r:embed="rId4">
            <a:alphaModFix/>
          </a:blip>
          <a:srcRect b="0" l="0" r="0" t="0"/>
          <a:stretch/>
        </p:blipFill>
        <p:spPr>
          <a:xfrm>
            <a:off x="3091400" y="4919675"/>
            <a:ext cx="8163300" cy="1004438"/>
          </a:xfrm>
          <a:prstGeom prst="rect">
            <a:avLst/>
          </a:prstGeom>
          <a:noFill/>
          <a:ln>
            <a:noFill/>
          </a:ln>
        </p:spPr>
      </p:pic>
      <p:pic>
        <p:nvPicPr>
          <p:cNvPr descr="A insect on the ground&#10;&#10;Description automatically generated" id="218" name="Google Shape;218;g6adee5d03c_4_66"/>
          <p:cNvPicPr preferRelativeResize="0"/>
          <p:nvPr/>
        </p:nvPicPr>
        <p:blipFill rotWithShape="1">
          <a:blip r:embed="rId5">
            <a:alphaModFix/>
          </a:blip>
          <a:srcRect b="0" l="0" r="0" t="0"/>
          <a:stretch/>
        </p:blipFill>
        <p:spPr>
          <a:xfrm>
            <a:off x="2356150" y="432400"/>
            <a:ext cx="675500" cy="73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
      <a:dk1>
        <a:srgbClr val="000000"/>
      </a:dk1>
      <a:lt1>
        <a:srgbClr val="FFFFFF"/>
      </a:lt1>
      <a:dk2>
        <a:srgbClr val="243741"/>
      </a:dk2>
      <a:lt2>
        <a:srgbClr val="E8E2E7"/>
      </a:lt2>
      <a:accent1>
        <a:srgbClr val="30B946"/>
      </a:accent1>
      <a:accent2>
        <a:srgbClr val="4AB824"/>
      </a:accent2>
      <a:accent3>
        <a:srgbClr val="83AD2D"/>
      </a:accent3>
      <a:accent4>
        <a:srgbClr val="AEA222"/>
      </a:accent4>
      <a:accent5>
        <a:srgbClr val="D78738"/>
      </a:accent5>
      <a:accent6>
        <a:srgbClr val="C63327"/>
      </a:accent6>
      <a:hlink>
        <a:srgbClr val="A17C3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
      <a:dk1>
        <a:srgbClr val="000000"/>
      </a:dk1>
      <a:lt1>
        <a:srgbClr val="FFFFFF"/>
      </a:lt1>
      <a:dk2>
        <a:srgbClr val="243741"/>
      </a:dk2>
      <a:lt2>
        <a:srgbClr val="E8E2E7"/>
      </a:lt2>
      <a:accent1>
        <a:srgbClr val="30B946"/>
      </a:accent1>
      <a:accent2>
        <a:srgbClr val="4AB824"/>
      </a:accent2>
      <a:accent3>
        <a:srgbClr val="83AD2D"/>
      </a:accent3>
      <a:accent4>
        <a:srgbClr val="AEA222"/>
      </a:accent4>
      <a:accent5>
        <a:srgbClr val="D78738"/>
      </a:accent5>
      <a:accent6>
        <a:srgbClr val="C63327"/>
      </a:accent6>
      <a:hlink>
        <a:srgbClr val="A17C3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2019-11-06T12:21:38Z</dcterms:created>
  <dc:creator>B, Srinivas</dc:creator>
</cp:coreProperties>
</file>